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2C94E5-7C5A-464E-BEA6-D2DA5F401F8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33D4B9F-4700-4C4E-A7C9-AECB133501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9323D9A-D99F-46F4-894C-BB76E9F2FB24}"/>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5" name="Espace réservé du pied de page 4">
            <a:extLst>
              <a:ext uri="{FF2B5EF4-FFF2-40B4-BE49-F238E27FC236}">
                <a16:creationId xmlns:a16="http://schemas.microsoft.com/office/drawing/2014/main" id="{3BD2F622-A4E5-4CD7-8C29-CC782535674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CBAFF8-33E8-4A65-B6D4-281F59BB4B80}"/>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1181715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10537E-3EE9-4791-84E4-189738C2181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0439D9D-E120-4D64-9F2D-D2897877DF0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D796AE7-26EF-4F72-9A58-F72869E57724}"/>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5" name="Espace réservé du pied de page 4">
            <a:extLst>
              <a:ext uri="{FF2B5EF4-FFF2-40B4-BE49-F238E27FC236}">
                <a16:creationId xmlns:a16="http://schemas.microsoft.com/office/drawing/2014/main" id="{3F814050-62A6-4929-A043-83C9031ED3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FB66E9-4EA8-4D3A-B865-74970CAC7168}"/>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1250357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DAEC4A1-199E-4609-8C88-ADC442CA77D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C23C2EE-1F82-45DF-967E-29F5530E05F0}"/>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0DA2EC-43E7-4DDB-A0B9-8396DB169E9F}"/>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5" name="Espace réservé du pied de page 4">
            <a:extLst>
              <a:ext uri="{FF2B5EF4-FFF2-40B4-BE49-F238E27FC236}">
                <a16:creationId xmlns:a16="http://schemas.microsoft.com/office/drawing/2014/main" id="{BF16DA43-12F5-40B3-982E-4548388DE91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5AE407-1270-4D67-95F9-854453F8D074}"/>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2288658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C37230-AB40-4EED-8AEC-5546AD317C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B3A5085-7549-47F6-BC1B-0E260574219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4A18073-2308-46C0-842E-827E524FB8E3}"/>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5" name="Espace réservé du pied de page 4">
            <a:extLst>
              <a:ext uri="{FF2B5EF4-FFF2-40B4-BE49-F238E27FC236}">
                <a16:creationId xmlns:a16="http://schemas.microsoft.com/office/drawing/2014/main" id="{B471E396-0DAE-46D0-9D7B-26D5959D91F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FED6AE5-58D1-4B58-88CD-5CB5BA3D8BBE}"/>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103805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A32AC8-333E-423A-9CF5-F9B5AA23B0F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829BC27-4652-4215-BD8C-BCBE36231D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B0DB22B1-91A1-40AB-BA87-B59115BEBB89}"/>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5" name="Espace réservé du pied de page 4">
            <a:extLst>
              <a:ext uri="{FF2B5EF4-FFF2-40B4-BE49-F238E27FC236}">
                <a16:creationId xmlns:a16="http://schemas.microsoft.com/office/drawing/2014/main" id="{B274E873-F155-4B4F-BF75-327F0B55968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128A0DE-CA32-4209-9B72-3045ED4B6A19}"/>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205978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8942E3-CCBF-4CF2-A953-BBB44EC0D2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09B7F8-6735-474B-A561-55AD8D32EE5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B17395B-5BAC-43CD-8C97-835848FF98DD}"/>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425B389-3359-456D-95D5-0342FE9BF981}"/>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6" name="Espace réservé du pied de page 5">
            <a:extLst>
              <a:ext uri="{FF2B5EF4-FFF2-40B4-BE49-F238E27FC236}">
                <a16:creationId xmlns:a16="http://schemas.microsoft.com/office/drawing/2014/main" id="{51CC99FA-B9DD-44A7-9DD0-14531F2747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D4E51EF-2AD1-4BD4-8318-913724656E4B}"/>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2934615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A6A02B-0889-45C2-B634-D0EA0934DCF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6613BD2-5DE5-4105-97F6-57BFCA9038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B1C6D90-EFE5-4BA5-96C4-657084A7A5B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2132725-E16C-47C0-B18B-15556D322F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9907F10-43C1-4084-A0C2-89DFC788F7E8}"/>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D0C11A2-A1A6-44E0-826B-2A181330AE0E}"/>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8" name="Espace réservé du pied de page 7">
            <a:extLst>
              <a:ext uri="{FF2B5EF4-FFF2-40B4-BE49-F238E27FC236}">
                <a16:creationId xmlns:a16="http://schemas.microsoft.com/office/drawing/2014/main" id="{D0609F6C-554D-406A-BC4C-3EF230D2276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F013BD8-4961-4D09-93BC-7BA2BCFACB30}"/>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161313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7C9F90-B128-4598-9E9F-5D2DA4F4522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A6D77B9-5ABD-47E8-8902-79B642A1B3D3}"/>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4" name="Espace réservé du pied de page 3">
            <a:extLst>
              <a:ext uri="{FF2B5EF4-FFF2-40B4-BE49-F238E27FC236}">
                <a16:creationId xmlns:a16="http://schemas.microsoft.com/office/drawing/2014/main" id="{352DA27C-BFB8-4E0F-80C9-FA901DA900E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C3239CB-B187-4D61-B6F1-F2D37F12FB39}"/>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99953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0D44486-FF62-4ACF-944B-E3D98DD3CC25}"/>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3" name="Espace réservé du pied de page 2">
            <a:extLst>
              <a:ext uri="{FF2B5EF4-FFF2-40B4-BE49-F238E27FC236}">
                <a16:creationId xmlns:a16="http://schemas.microsoft.com/office/drawing/2014/main" id="{95B5A2B6-4F8E-4B5B-84EE-2824B101022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1A7C05F-C745-4C19-8D57-CB31917959C0}"/>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368332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B9A38-7BFC-4553-AC7C-5F4F72DCDB1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700F762-86FB-4C78-B9D9-54B4F56F4B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9FA2AE9-5192-4620-ACF5-EE64CCF52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21255B3-328D-445B-87C5-F6E8F079BF9A}"/>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6" name="Espace réservé du pied de page 5">
            <a:extLst>
              <a:ext uri="{FF2B5EF4-FFF2-40B4-BE49-F238E27FC236}">
                <a16:creationId xmlns:a16="http://schemas.microsoft.com/office/drawing/2014/main" id="{FDE6DD15-47B7-4DDE-A7E5-6A33C841C72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3E25C89-1940-4700-BD57-0FC8FAED059E}"/>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391875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21DBE-FAC3-4474-BEB9-B91F52D6422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374AACB-BC88-4517-884D-5D8BDB4F57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792202D-0843-4B5A-9BBA-6DAF180582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912D09B-7B7C-43EC-86EA-D48931DF3FB9}"/>
              </a:ext>
            </a:extLst>
          </p:cNvPr>
          <p:cNvSpPr>
            <a:spLocks noGrp="1"/>
          </p:cNvSpPr>
          <p:nvPr>
            <p:ph type="dt" sz="half" idx="10"/>
          </p:nvPr>
        </p:nvSpPr>
        <p:spPr/>
        <p:txBody>
          <a:bodyPr/>
          <a:lstStyle/>
          <a:p>
            <a:fld id="{2AFB97E4-8DAC-4F92-9938-3E2E33C24E44}" type="datetimeFigureOut">
              <a:rPr lang="fr-FR" smtClean="0"/>
              <a:t>02/03/2023</a:t>
            </a:fld>
            <a:endParaRPr lang="fr-FR"/>
          </a:p>
        </p:txBody>
      </p:sp>
      <p:sp>
        <p:nvSpPr>
          <p:cNvPr id="6" name="Espace réservé du pied de page 5">
            <a:extLst>
              <a:ext uri="{FF2B5EF4-FFF2-40B4-BE49-F238E27FC236}">
                <a16:creationId xmlns:a16="http://schemas.microsoft.com/office/drawing/2014/main" id="{EC2F391F-3270-4CBE-B572-C9DA9A3B914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CB0D002-F60A-4A51-A5E5-5A837312D249}"/>
              </a:ext>
            </a:extLst>
          </p:cNvPr>
          <p:cNvSpPr>
            <a:spLocks noGrp="1"/>
          </p:cNvSpPr>
          <p:nvPr>
            <p:ph type="sldNum" sz="quarter" idx="12"/>
          </p:nvPr>
        </p:nvSpPr>
        <p:spPr/>
        <p:txBody>
          <a:bodyPr/>
          <a:lstStyle/>
          <a:p>
            <a:fld id="{F62B851D-1F3D-45EE-93DA-5BA03A675400}" type="slidenum">
              <a:rPr lang="fr-FR" smtClean="0"/>
              <a:t>‹N°›</a:t>
            </a:fld>
            <a:endParaRPr lang="fr-FR"/>
          </a:p>
        </p:txBody>
      </p:sp>
    </p:spTree>
    <p:extLst>
      <p:ext uri="{BB962C8B-B14F-4D97-AF65-F5344CB8AC3E}">
        <p14:creationId xmlns:p14="http://schemas.microsoft.com/office/powerpoint/2010/main" val="316430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D0708A7-184D-4FD3-8A31-83864AFC70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7B76529-575E-4AB3-A955-7F7E3C4283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C12C59-5F94-4872-8F56-5F9286A5C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B97E4-8DAC-4F92-9938-3E2E33C24E44}" type="datetimeFigureOut">
              <a:rPr lang="fr-FR" smtClean="0"/>
              <a:t>02/03/2023</a:t>
            </a:fld>
            <a:endParaRPr lang="fr-FR"/>
          </a:p>
        </p:txBody>
      </p:sp>
      <p:sp>
        <p:nvSpPr>
          <p:cNvPr id="5" name="Espace réservé du pied de page 4">
            <a:extLst>
              <a:ext uri="{FF2B5EF4-FFF2-40B4-BE49-F238E27FC236}">
                <a16:creationId xmlns:a16="http://schemas.microsoft.com/office/drawing/2014/main" id="{F37DE28C-3AE9-4B88-A1D3-A70BE87A73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4F37A97-A308-42CF-9B30-F5C1F58A11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B851D-1F3D-45EE-93DA-5BA03A675400}" type="slidenum">
              <a:rPr lang="fr-FR" smtClean="0"/>
              <a:t>‹N°›</a:t>
            </a:fld>
            <a:endParaRPr lang="fr-FR"/>
          </a:p>
        </p:txBody>
      </p:sp>
    </p:spTree>
    <p:extLst>
      <p:ext uri="{BB962C8B-B14F-4D97-AF65-F5344CB8AC3E}">
        <p14:creationId xmlns:p14="http://schemas.microsoft.com/office/powerpoint/2010/main" val="3476909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D8B9ACB2-F8BB-4332-985E-CA4B03568263}"/>
              </a:ext>
            </a:extLst>
          </p:cNvPr>
          <p:cNvSpPr>
            <a:spLocks noGrp="1"/>
          </p:cNvSpPr>
          <p:nvPr>
            <p:ph type="title"/>
          </p:nvPr>
        </p:nvSpPr>
        <p:spPr>
          <a:xfrm>
            <a:off x="814387" y="63121"/>
            <a:ext cx="10515600" cy="1325563"/>
          </a:xfrm>
        </p:spPr>
        <p:txBody>
          <a:bodyPr/>
          <a:lstStyle/>
          <a:p>
            <a:r>
              <a:rPr lang="fr-FR" dirty="0"/>
              <a:t>Giratoire</a:t>
            </a:r>
          </a:p>
        </p:txBody>
      </p:sp>
      <p:pic>
        <p:nvPicPr>
          <p:cNvPr id="10" name="Espace réservé du contenu 9">
            <a:extLst>
              <a:ext uri="{FF2B5EF4-FFF2-40B4-BE49-F238E27FC236}">
                <a16:creationId xmlns:a16="http://schemas.microsoft.com/office/drawing/2014/main" id="{1369AA31-D509-492E-A07E-9495DFF17D4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31977" y="254045"/>
            <a:ext cx="4614062" cy="6603955"/>
          </a:xfrm>
        </p:spPr>
      </p:pic>
      <p:sp>
        <p:nvSpPr>
          <p:cNvPr id="13" name="Espace réservé du contenu 12">
            <a:extLst>
              <a:ext uri="{FF2B5EF4-FFF2-40B4-BE49-F238E27FC236}">
                <a16:creationId xmlns:a16="http://schemas.microsoft.com/office/drawing/2014/main" id="{C2F58F7B-7C2B-4417-A8A8-7842F81A7290}"/>
              </a:ext>
            </a:extLst>
          </p:cNvPr>
          <p:cNvSpPr>
            <a:spLocks noGrp="1"/>
          </p:cNvSpPr>
          <p:nvPr>
            <p:ph sz="quarter" idx="4"/>
          </p:nvPr>
        </p:nvSpPr>
        <p:spPr>
          <a:xfrm>
            <a:off x="814387" y="1065402"/>
            <a:ext cx="5183188" cy="5461233"/>
          </a:xfrm>
        </p:spPr>
        <p:txBody>
          <a:bodyPr>
            <a:normAutofit fontScale="92500" lnSpcReduction="20000"/>
          </a:bodyPr>
          <a:lstStyle/>
          <a:p>
            <a:pPr>
              <a:lnSpc>
                <a:spcPct val="100000"/>
              </a:lnSpc>
              <a:spcBef>
                <a:spcPct val="0"/>
              </a:spcBef>
              <a:buNone/>
            </a:pPr>
            <a:r>
              <a:rPr lang="fr-FR" altLang="fr-FR" b="1" dirty="0">
                <a:latin typeface="Arial Narrow" panose="020B0606020202030204" pitchFamily="34" charset="0"/>
              </a:rPr>
              <a:t>Toujours en file indienne.</a:t>
            </a:r>
          </a:p>
          <a:p>
            <a:pPr>
              <a:lnSpc>
                <a:spcPct val="100000"/>
              </a:lnSpc>
              <a:spcBef>
                <a:spcPct val="0"/>
              </a:spcBef>
              <a:buNone/>
            </a:pPr>
            <a:endParaRPr lang="fr-FR" altLang="fr-FR" b="1" dirty="0">
              <a:latin typeface="Arial Narrow" panose="020B0606020202030204" pitchFamily="34" charset="0"/>
            </a:endParaRPr>
          </a:p>
          <a:p>
            <a:pPr>
              <a:lnSpc>
                <a:spcPct val="100000"/>
              </a:lnSpc>
              <a:spcBef>
                <a:spcPct val="0"/>
              </a:spcBef>
            </a:pPr>
            <a:r>
              <a:rPr lang="fr-FR" altLang="fr-FR" b="1" dirty="0">
                <a:latin typeface="Arial Narrow" panose="020B0606020202030204" pitchFamily="34" charset="0"/>
              </a:rPr>
              <a:t>Rôle des Adultes :</a:t>
            </a:r>
          </a:p>
          <a:p>
            <a:pPr lvl="1">
              <a:lnSpc>
                <a:spcPct val="100000"/>
              </a:lnSpc>
              <a:spcBef>
                <a:spcPct val="0"/>
              </a:spcBef>
            </a:pPr>
            <a:r>
              <a:rPr lang="fr-FR" altLang="fr-FR" dirty="0">
                <a:latin typeface="Arial Narrow" panose="020B0606020202030204" pitchFamily="34" charset="0"/>
              </a:rPr>
              <a:t>L’adulte B vient se placer à côté de l’adulte A pour gérer la suite des entrées dans le giratoire</a:t>
            </a:r>
          </a:p>
          <a:p>
            <a:pPr lvl="1">
              <a:lnSpc>
                <a:spcPct val="100000"/>
              </a:lnSpc>
              <a:spcBef>
                <a:spcPct val="0"/>
              </a:spcBef>
            </a:pPr>
            <a:r>
              <a:rPr lang="fr-FR" altLang="fr-FR" dirty="0">
                <a:latin typeface="Arial Narrow" panose="020B0606020202030204" pitchFamily="34" charset="0"/>
              </a:rPr>
              <a:t>Imprimer l’allure en tête pour permettre au groupe soit de passer, soit de s’arrêter.</a:t>
            </a:r>
          </a:p>
          <a:p>
            <a:pPr lvl="1">
              <a:lnSpc>
                <a:spcPct val="100000"/>
              </a:lnSpc>
              <a:spcBef>
                <a:spcPct val="0"/>
              </a:spcBef>
            </a:pPr>
            <a:r>
              <a:rPr lang="fr-FR" altLang="fr-FR" b="1" dirty="0">
                <a:latin typeface="Arial Narrow" panose="020B0606020202030204" pitchFamily="34" charset="0"/>
              </a:rPr>
              <a:t>Éviter que le groupe ne se scinde en deux.</a:t>
            </a:r>
          </a:p>
          <a:p>
            <a:pPr marL="457200" lvl="1" indent="0">
              <a:lnSpc>
                <a:spcPct val="100000"/>
              </a:lnSpc>
              <a:spcBef>
                <a:spcPct val="0"/>
              </a:spcBef>
              <a:buNone/>
            </a:pPr>
            <a:endParaRPr lang="fr-FR" altLang="fr-FR" b="1" dirty="0">
              <a:latin typeface="Arial Narrow" panose="020B0606020202030204" pitchFamily="34" charset="0"/>
            </a:endParaRPr>
          </a:p>
          <a:p>
            <a:pPr>
              <a:lnSpc>
                <a:spcPct val="100000"/>
              </a:lnSpc>
              <a:spcBef>
                <a:spcPct val="0"/>
              </a:spcBef>
            </a:pPr>
            <a:r>
              <a:rPr lang="fr-FR" altLang="fr-FR" b="1" dirty="0">
                <a:latin typeface="Arial Narrow" panose="020B0606020202030204" pitchFamily="34" charset="0"/>
              </a:rPr>
              <a:t>Rôle des Élèves :</a:t>
            </a:r>
          </a:p>
          <a:p>
            <a:pPr lvl="1">
              <a:lnSpc>
                <a:spcPct val="100000"/>
              </a:lnSpc>
              <a:spcBef>
                <a:spcPct val="0"/>
              </a:spcBef>
            </a:pPr>
            <a:r>
              <a:rPr lang="fr-FR" altLang="fr-FR" dirty="0">
                <a:latin typeface="Arial Narrow" panose="020B0606020202030204" pitchFamily="34" charset="0"/>
              </a:rPr>
              <a:t>Se déplacer à droite même si on fait le tour du carrefour giratoire.</a:t>
            </a:r>
          </a:p>
          <a:p>
            <a:pPr lvl="1">
              <a:lnSpc>
                <a:spcPct val="100000"/>
              </a:lnSpc>
              <a:spcBef>
                <a:spcPct val="0"/>
              </a:spcBef>
            </a:pPr>
            <a:r>
              <a:rPr lang="fr-FR" altLang="fr-FR" dirty="0">
                <a:latin typeface="Arial Narrow" panose="020B0606020202030204" pitchFamily="34" charset="0"/>
              </a:rPr>
              <a:t>Indiquer aux automobilistes qu’on reste dans le carrefour en tendant le bras gauche.</a:t>
            </a:r>
          </a:p>
          <a:p>
            <a:pPr lvl="1">
              <a:lnSpc>
                <a:spcPct val="100000"/>
              </a:lnSpc>
              <a:spcBef>
                <a:spcPct val="0"/>
              </a:spcBef>
            </a:pPr>
            <a:r>
              <a:rPr lang="fr-FR" altLang="fr-FR" dirty="0">
                <a:latin typeface="Arial Narrow" panose="020B0606020202030204" pitchFamily="34" charset="0"/>
              </a:rPr>
              <a:t>Tendre le bras droit pour prévenir qu’on sort du carrefour giratoire.</a:t>
            </a:r>
          </a:p>
          <a:p>
            <a:endParaRPr lang="fr-FR" dirty="0"/>
          </a:p>
        </p:txBody>
      </p:sp>
    </p:spTree>
    <p:extLst>
      <p:ext uri="{BB962C8B-B14F-4D97-AF65-F5344CB8AC3E}">
        <p14:creationId xmlns:p14="http://schemas.microsoft.com/office/powerpoint/2010/main" val="3161641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4ECC0D-1C74-47B3-B2F2-85B77EF8F651}"/>
              </a:ext>
            </a:extLst>
          </p:cNvPr>
          <p:cNvSpPr>
            <a:spLocks noGrp="1"/>
          </p:cNvSpPr>
          <p:nvPr>
            <p:ph type="title"/>
          </p:nvPr>
        </p:nvSpPr>
        <p:spPr>
          <a:xfrm>
            <a:off x="722343" y="-103503"/>
            <a:ext cx="10515600" cy="1325563"/>
          </a:xfrm>
        </p:spPr>
        <p:txBody>
          <a:bodyPr/>
          <a:lstStyle/>
          <a:p>
            <a:r>
              <a:rPr lang="fr-FR" dirty="0"/>
              <a:t>Tourne à Gauche</a:t>
            </a:r>
          </a:p>
        </p:txBody>
      </p:sp>
      <p:pic>
        <p:nvPicPr>
          <p:cNvPr id="8" name="Espace réservé du contenu 7">
            <a:extLst>
              <a:ext uri="{FF2B5EF4-FFF2-40B4-BE49-F238E27FC236}">
                <a16:creationId xmlns:a16="http://schemas.microsoft.com/office/drawing/2014/main" id="{D40921CA-1B59-4BA8-A912-4B663FD4E2E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641114" y="864117"/>
            <a:ext cx="3229189" cy="3684588"/>
          </a:xfrm>
        </p:spPr>
      </p:pic>
      <p:sp>
        <p:nvSpPr>
          <p:cNvPr id="11" name="Espace réservé du contenu 10">
            <a:extLst>
              <a:ext uri="{FF2B5EF4-FFF2-40B4-BE49-F238E27FC236}">
                <a16:creationId xmlns:a16="http://schemas.microsoft.com/office/drawing/2014/main" id="{4503C16B-80B3-4833-98A1-73A99B364291}"/>
              </a:ext>
            </a:extLst>
          </p:cNvPr>
          <p:cNvSpPr>
            <a:spLocks noGrp="1"/>
          </p:cNvSpPr>
          <p:nvPr>
            <p:ph sz="quarter" idx="4"/>
          </p:nvPr>
        </p:nvSpPr>
        <p:spPr>
          <a:xfrm>
            <a:off x="369934" y="864117"/>
            <a:ext cx="5183188" cy="5434604"/>
          </a:xfrm>
        </p:spPr>
        <p:txBody>
          <a:bodyPr>
            <a:normAutofit/>
          </a:bodyPr>
          <a:lstStyle/>
          <a:p>
            <a:pPr>
              <a:defRPr/>
            </a:pPr>
            <a:endParaRPr lang="fr-FR" dirty="0"/>
          </a:p>
          <a:p>
            <a:pPr>
              <a:defRPr/>
            </a:pPr>
            <a:r>
              <a:rPr lang="fr-FR" b="1" dirty="0"/>
              <a:t>Rôle des Adultes :</a:t>
            </a:r>
          </a:p>
          <a:p>
            <a:pPr lvl="1">
              <a:defRPr/>
            </a:pPr>
            <a:r>
              <a:rPr lang="fr-FR" dirty="0"/>
              <a:t>Le groupe roule à droite, l’adulte B commence à se déporter vers la gauche</a:t>
            </a:r>
          </a:p>
          <a:p>
            <a:pPr lvl="1">
              <a:defRPr/>
            </a:pPr>
            <a:r>
              <a:rPr lang="fr-FR" u="sng" dirty="0"/>
              <a:t>L’adulte en tête</a:t>
            </a:r>
            <a:r>
              <a:rPr lang="fr-FR" dirty="0"/>
              <a:t> vérifie par un coup d’œil latéral qu’aucun véhicule ne double, tend son bras gauche et rejoint l’axe médian. Il s’arrête ensuite et fait passer les élèves si aucun véhicule ne vient en face. Il rejoint la tête du groupe dès le passage de l’adulte B.</a:t>
            </a:r>
          </a:p>
          <a:p>
            <a:pPr marL="0" indent="0">
              <a:buNone/>
            </a:pPr>
            <a:endParaRPr lang="fr-FR" dirty="0"/>
          </a:p>
        </p:txBody>
      </p:sp>
    </p:spTree>
    <p:extLst>
      <p:ext uri="{BB962C8B-B14F-4D97-AF65-F5344CB8AC3E}">
        <p14:creationId xmlns:p14="http://schemas.microsoft.com/office/powerpoint/2010/main" val="457207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6083FB-6A37-4CB3-B7C2-9ADCBDFAA535}"/>
              </a:ext>
            </a:extLst>
          </p:cNvPr>
          <p:cNvSpPr>
            <a:spLocks noGrp="1"/>
          </p:cNvSpPr>
          <p:nvPr>
            <p:ph type="title"/>
          </p:nvPr>
        </p:nvSpPr>
        <p:spPr>
          <a:xfrm>
            <a:off x="59612" y="0"/>
            <a:ext cx="10515600" cy="1325563"/>
          </a:xfrm>
        </p:spPr>
        <p:txBody>
          <a:bodyPr/>
          <a:lstStyle/>
          <a:p>
            <a:r>
              <a:rPr lang="fr-FR" dirty="0"/>
              <a:t>Céder le passage, stop et feu</a:t>
            </a:r>
          </a:p>
        </p:txBody>
      </p:sp>
      <p:sp>
        <p:nvSpPr>
          <p:cNvPr id="4" name="Espace réservé du contenu 3">
            <a:extLst>
              <a:ext uri="{FF2B5EF4-FFF2-40B4-BE49-F238E27FC236}">
                <a16:creationId xmlns:a16="http://schemas.microsoft.com/office/drawing/2014/main" id="{CD1C21E5-8DE2-47ED-A6A2-19B16D3D2C3A}"/>
              </a:ext>
            </a:extLst>
          </p:cNvPr>
          <p:cNvSpPr>
            <a:spLocks noGrp="1"/>
          </p:cNvSpPr>
          <p:nvPr>
            <p:ph sz="half" idx="2"/>
          </p:nvPr>
        </p:nvSpPr>
        <p:spPr>
          <a:xfrm>
            <a:off x="839788" y="975792"/>
            <a:ext cx="5157787" cy="5492120"/>
          </a:xfrm>
        </p:spPr>
        <p:txBody>
          <a:bodyPr>
            <a:normAutofit fontScale="92500" lnSpcReduction="20000"/>
          </a:bodyPr>
          <a:lstStyle/>
          <a:p>
            <a:pPr>
              <a:lnSpc>
                <a:spcPct val="100000"/>
              </a:lnSpc>
              <a:spcBef>
                <a:spcPct val="0"/>
              </a:spcBef>
            </a:pPr>
            <a:r>
              <a:rPr lang="fr-FR" altLang="fr-FR" b="1" dirty="0">
                <a:latin typeface="Arial Narrow" panose="020B0606020202030204" pitchFamily="34" charset="0"/>
              </a:rPr>
              <a:t>Rôle des Adultes :</a:t>
            </a:r>
          </a:p>
          <a:p>
            <a:pPr lvl="1">
              <a:lnSpc>
                <a:spcPct val="100000"/>
              </a:lnSpc>
              <a:spcBef>
                <a:spcPct val="0"/>
              </a:spcBef>
            </a:pPr>
            <a:r>
              <a:rPr lang="fr-FR" altLang="fr-FR" dirty="0">
                <a:latin typeface="Arial Narrow" panose="020B0606020202030204" pitchFamily="34" charset="0"/>
              </a:rPr>
              <a:t>Attention, pour les feux tricolores et le cédez le passage, </a:t>
            </a:r>
            <a:r>
              <a:rPr lang="fr-FR" altLang="fr-FR" u="sng" dirty="0">
                <a:latin typeface="Arial Narrow" panose="020B0606020202030204" pitchFamily="34" charset="0"/>
              </a:rPr>
              <a:t>les adultes</a:t>
            </a:r>
            <a:r>
              <a:rPr lang="fr-FR" altLang="fr-FR" dirty="0">
                <a:latin typeface="Arial Narrow" panose="020B0606020202030204" pitchFamily="34" charset="0"/>
              </a:rPr>
              <a:t> doivent anticiper (imprimer l’allure en tête) pour permettre au groupe soit de passer, soit de s’arrêter.</a:t>
            </a:r>
          </a:p>
          <a:p>
            <a:pPr lvl="1">
              <a:lnSpc>
                <a:spcPct val="100000"/>
              </a:lnSpc>
              <a:spcBef>
                <a:spcPct val="0"/>
              </a:spcBef>
            </a:pPr>
            <a:r>
              <a:rPr lang="fr-FR" altLang="fr-FR" dirty="0">
                <a:latin typeface="Arial Narrow" panose="020B0606020202030204" pitchFamily="34" charset="0"/>
              </a:rPr>
              <a:t>L’adulte A se place à gauche de la voie et fait passer le  groupe ou le stop, puis rattrape la tête du groupe</a:t>
            </a:r>
          </a:p>
          <a:p>
            <a:pPr lvl="1">
              <a:lnSpc>
                <a:spcPct val="100000"/>
              </a:lnSpc>
              <a:spcBef>
                <a:spcPct val="0"/>
              </a:spcBef>
            </a:pPr>
            <a:r>
              <a:rPr lang="fr-FR" altLang="fr-FR" b="1" dirty="0">
                <a:latin typeface="Arial Narrow" panose="020B0606020202030204" pitchFamily="34" charset="0"/>
              </a:rPr>
              <a:t>Éviter que le groupe ne se scinde en deux.</a:t>
            </a:r>
          </a:p>
          <a:p>
            <a:pPr lvl="1">
              <a:lnSpc>
                <a:spcPct val="100000"/>
              </a:lnSpc>
              <a:spcBef>
                <a:spcPct val="0"/>
              </a:spcBef>
            </a:pPr>
            <a:endParaRPr lang="fr-FR" altLang="fr-FR" b="1" dirty="0">
              <a:latin typeface="Arial Narrow" panose="020B0606020202030204" pitchFamily="34" charset="0"/>
            </a:endParaRPr>
          </a:p>
          <a:p>
            <a:pPr>
              <a:lnSpc>
                <a:spcPct val="100000"/>
              </a:lnSpc>
              <a:spcBef>
                <a:spcPct val="0"/>
              </a:spcBef>
            </a:pPr>
            <a:r>
              <a:rPr lang="fr-FR" altLang="fr-FR" b="1" dirty="0">
                <a:latin typeface="Arial Narrow" panose="020B0606020202030204" pitchFamily="34" charset="0"/>
              </a:rPr>
              <a:t>Rôle des Élèves :</a:t>
            </a:r>
          </a:p>
          <a:p>
            <a:pPr lvl="1">
              <a:lnSpc>
                <a:spcPct val="100000"/>
              </a:lnSpc>
              <a:spcBef>
                <a:spcPct val="0"/>
              </a:spcBef>
            </a:pPr>
            <a:r>
              <a:rPr lang="fr-FR" altLang="fr-FR" dirty="0">
                <a:latin typeface="Arial Narrow" panose="020B0606020202030204" pitchFamily="34" charset="0"/>
              </a:rPr>
              <a:t>En cas d’arrêt marqué par l’ensemble du groupe, </a:t>
            </a:r>
            <a:r>
              <a:rPr lang="fr-FR" altLang="fr-FR" u="sng" dirty="0">
                <a:latin typeface="Arial Narrow" panose="020B0606020202030204" pitchFamily="34" charset="0"/>
              </a:rPr>
              <a:t>les élèves</a:t>
            </a:r>
            <a:r>
              <a:rPr lang="fr-FR" altLang="fr-FR" dirty="0">
                <a:latin typeface="Arial Narrow" panose="020B0606020202030204" pitchFamily="34" charset="0"/>
              </a:rPr>
              <a:t> se mettent par deux de front, les uns derrière les autres…</a:t>
            </a:r>
          </a:p>
          <a:p>
            <a:pPr lvl="1">
              <a:lnSpc>
                <a:spcPct val="100000"/>
              </a:lnSpc>
              <a:spcBef>
                <a:spcPct val="0"/>
              </a:spcBef>
            </a:pPr>
            <a:r>
              <a:rPr lang="fr-FR" altLang="fr-FR" b="1" dirty="0">
                <a:latin typeface="Arial Narrow" panose="020B0606020202030204" pitchFamily="34" charset="0"/>
              </a:rPr>
              <a:t>Pédale active en position haute.</a:t>
            </a:r>
          </a:p>
          <a:p>
            <a:pPr lvl="1">
              <a:lnSpc>
                <a:spcPct val="100000"/>
              </a:lnSpc>
              <a:spcBef>
                <a:spcPct val="0"/>
              </a:spcBef>
            </a:pPr>
            <a:r>
              <a:rPr lang="fr-FR" altLang="fr-FR" dirty="0">
                <a:latin typeface="Arial Narrow" panose="020B0606020202030204" pitchFamily="34" charset="0"/>
              </a:rPr>
              <a:t>Redémarrer par vagues puis se remettre progressivement en file indienne.</a:t>
            </a:r>
          </a:p>
          <a:p>
            <a:endParaRPr lang="fr-FR" dirty="0"/>
          </a:p>
        </p:txBody>
      </p:sp>
      <p:pic>
        <p:nvPicPr>
          <p:cNvPr id="8" name="Espace réservé du contenu 7">
            <a:extLst>
              <a:ext uri="{FF2B5EF4-FFF2-40B4-BE49-F238E27FC236}">
                <a16:creationId xmlns:a16="http://schemas.microsoft.com/office/drawing/2014/main" id="{42C8A41F-AA8A-425F-93EC-FC01348FBE18}"/>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139615" y="975792"/>
            <a:ext cx="4596583" cy="5213871"/>
          </a:xfrm>
        </p:spPr>
      </p:pic>
    </p:spTree>
    <p:extLst>
      <p:ext uri="{BB962C8B-B14F-4D97-AF65-F5344CB8AC3E}">
        <p14:creationId xmlns:p14="http://schemas.microsoft.com/office/powerpoint/2010/main" val="40912547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297</Words>
  <Application>Microsoft Office PowerPoint</Application>
  <PresentationFormat>Grand écran</PresentationFormat>
  <Paragraphs>27</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Arial Narrow</vt:lpstr>
      <vt:lpstr>Calibri</vt:lpstr>
      <vt:lpstr>Calibri Light</vt:lpstr>
      <vt:lpstr>Thème Office</vt:lpstr>
      <vt:lpstr>Giratoire</vt:lpstr>
      <vt:lpstr>Tourne à Gauche</vt:lpstr>
      <vt:lpstr>Céder le passage, stop et feu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Giratoire</dc:title>
  <dc:creator>olivier vincent</dc:creator>
  <cp:lastModifiedBy>RODRIGUES DE ALMEIDA Muriel</cp:lastModifiedBy>
  <cp:revision>3</cp:revision>
  <dcterms:created xsi:type="dcterms:W3CDTF">2023-03-02T14:13:42Z</dcterms:created>
  <dcterms:modified xsi:type="dcterms:W3CDTF">2023-03-02T14:25:03Z</dcterms:modified>
</cp:coreProperties>
</file>