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65" r:id="rId3"/>
    <p:sldId id="263" r:id="rId4"/>
    <p:sldId id="266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7099300" cy="10234613"/>
  <p:defaultTextStyle>
    <a:defPPr>
      <a:defRPr lang="fr-FR"/>
    </a:defPPr>
    <a:lvl1pPr marL="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2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6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3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0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8" algn="l" defTabSz="9143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>
        <p:scale>
          <a:sx n="118" d="100"/>
          <a:sy n="118" d="100"/>
        </p:scale>
        <p:origin x="80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763" tIns="47381" rIns="94763" bIns="473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3" tIns="47381" rIns="94763" bIns="47381" rtlCol="0"/>
          <a:lstStyle>
            <a:lvl1pPr algn="r">
              <a:defRPr sz="1200"/>
            </a:lvl1pPr>
          </a:lstStyle>
          <a:p>
            <a:fld id="{6BFEA26B-E21E-F44E-B0C4-8502AC1A1908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3" tIns="47381" rIns="94763" bIns="473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763" tIns="47381" rIns="94763" bIns="47381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763" tIns="47381" rIns="94763" bIns="473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763" tIns="47381" rIns="94763" bIns="47381" rtlCol="0" anchor="b"/>
          <a:lstStyle>
            <a:lvl1pPr algn="r">
              <a:defRPr sz="1200"/>
            </a:lvl1pPr>
          </a:lstStyle>
          <a:p>
            <a:fld id="{49DAC449-F431-E94E-9348-51045544166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5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4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2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6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3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0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38" algn="l" defTabSz="914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3B11-5027-6543-8294-5154BB8D2F3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8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3B11-5027-6543-8294-5154BB8D2F3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3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4" indent="0" algn="ctr">
              <a:buNone/>
              <a:defRPr sz="1800"/>
            </a:lvl3pPr>
            <a:lvl4pPr marL="1371502" indent="0" algn="ctr">
              <a:buNone/>
              <a:defRPr sz="1600"/>
            </a:lvl4pPr>
            <a:lvl5pPr marL="1828669" indent="0" algn="ctr">
              <a:buNone/>
              <a:defRPr sz="1600"/>
            </a:lvl5pPr>
            <a:lvl6pPr marL="2285836" indent="0" algn="ctr">
              <a:buNone/>
              <a:defRPr sz="1600"/>
            </a:lvl6pPr>
            <a:lvl7pPr marL="2743003" indent="0" algn="ctr">
              <a:buNone/>
              <a:defRPr sz="1600"/>
            </a:lvl7pPr>
            <a:lvl8pPr marL="3200170" indent="0" algn="ctr">
              <a:buNone/>
              <a:defRPr sz="1600"/>
            </a:lvl8pPr>
            <a:lvl9pPr marL="3657338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3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8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1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4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5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2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4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3" indent="0">
              <a:buNone/>
              <a:defRPr sz="1600" b="1"/>
            </a:lvl7pPr>
            <a:lvl8pPr marL="3200170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4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69" indent="0">
              <a:buNone/>
              <a:defRPr sz="1600" b="1"/>
            </a:lvl5pPr>
            <a:lvl6pPr marL="2285836" indent="0">
              <a:buNone/>
              <a:defRPr sz="1600" b="1"/>
            </a:lvl6pPr>
            <a:lvl7pPr marL="2743003" indent="0">
              <a:buNone/>
              <a:defRPr sz="1600" b="1"/>
            </a:lvl7pPr>
            <a:lvl8pPr marL="3200170" indent="0">
              <a:buNone/>
              <a:defRPr sz="1600" b="1"/>
            </a:lvl8pPr>
            <a:lvl9pPr marL="3657338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4" indent="0">
              <a:buNone/>
              <a:defRPr sz="1200"/>
            </a:lvl3pPr>
            <a:lvl4pPr marL="1371502" indent="0">
              <a:buNone/>
              <a:defRPr sz="1000"/>
            </a:lvl4pPr>
            <a:lvl5pPr marL="1828669" indent="0">
              <a:buNone/>
              <a:defRPr sz="1000"/>
            </a:lvl5pPr>
            <a:lvl6pPr marL="2285836" indent="0">
              <a:buNone/>
              <a:defRPr sz="1000"/>
            </a:lvl6pPr>
            <a:lvl7pPr marL="2743003" indent="0">
              <a:buNone/>
              <a:defRPr sz="1000"/>
            </a:lvl7pPr>
            <a:lvl8pPr marL="3200170" indent="0">
              <a:buNone/>
              <a:defRPr sz="1000"/>
            </a:lvl8pPr>
            <a:lvl9pPr marL="365733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4" indent="0">
              <a:buNone/>
              <a:defRPr sz="2400"/>
            </a:lvl3pPr>
            <a:lvl4pPr marL="1371502" indent="0">
              <a:buNone/>
              <a:defRPr sz="2000"/>
            </a:lvl4pPr>
            <a:lvl5pPr marL="1828669" indent="0">
              <a:buNone/>
              <a:defRPr sz="2000"/>
            </a:lvl5pPr>
            <a:lvl6pPr marL="2285836" indent="0">
              <a:buNone/>
              <a:defRPr sz="2000"/>
            </a:lvl6pPr>
            <a:lvl7pPr marL="2743003" indent="0">
              <a:buNone/>
              <a:defRPr sz="2000"/>
            </a:lvl7pPr>
            <a:lvl8pPr marL="3200170" indent="0">
              <a:buNone/>
              <a:defRPr sz="2000"/>
            </a:lvl8pPr>
            <a:lvl9pPr marL="365733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4" indent="0">
              <a:buNone/>
              <a:defRPr sz="1200"/>
            </a:lvl3pPr>
            <a:lvl4pPr marL="1371502" indent="0">
              <a:buNone/>
              <a:defRPr sz="1000"/>
            </a:lvl4pPr>
            <a:lvl5pPr marL="1828669" indent="0">
              <a:buNone/>
              <a:defRPr sz="1000"/>
            </a:lvl5pPr>
            <a:lvl6pPr marL="2285836" indent="0">
              <a:buNone/>
              <a:defRPr sz="1000"/>
            </a:lvl6pPr>
            <a:lvl7pPr marL="2743003" indent="0">
              <a:buNone/>
              <a:defRPr sz="1000"/>
            </a:lvl7pPr>
            <a:lvl8pPr marL="3200170" indent="0">
              <a:buNone/>
              <a:defRPr sz="1000"/>
            </a:lvl8pPr>
            <a:lvl9pPr marL="3657338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3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C65A-CCD2-504E-8326-EF93BA57543D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4E46-37F6-164A-9229-72A9135939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0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3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4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1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8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5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3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9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7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4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2" indent="-228584" algn="l" defTabSz="91433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9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6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3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0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8" algn="l" defTabSz="914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603" y="119425"/>
            <a:ext cx="10515600" cy="491401"/>
          </a:xfrm>
        </p:spPr>
        <p:txBody>
          <a:bodyPr>
            <a:normAutofit/>
          </a:bodyPr>
          <a:lstStyle/>
          <a:p>
            <a:pPr algn="ctr"/>
            <a:r>
              <a:rPr lang="fr-FR" sz="2400" b="1" u="sng" dirty="0" smtClean="0"/>
              <a:t>Régler son vélo et nommer les éléments de celui-ci</a:t>
            </a:r>
            <a:endParaRPr lang="fr-FR" sz="2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10826"/>
            <a:ext cx="10515600" cy="6102490"/>
          </a:xfrm>
        </p:spPr>
        <p:txBody>
          <a:bodyPr>
            <a:noAutofit/>
          </a:bodyPr>
          <a:lstStyle/>
          <a:p>
            <a:pPr lvl="0"/>
            <a:r>
              <a:rPr lang="fr-FR" sz="1400" b="1" dirty="0"/>
              <a:t>EC de mettre son casque et de le </a:t>
            </a:r>
            <a:r>
              <a:rPr lang="fr-FR" sz="1400" b="1" dirty="0" smtClean="0"/>
              <a:t>régler</a:t>
            </a:r>
            <a:r>
              <a:rPr lang="fr-FR" sz="1400" b="1" dirty="0"/>
              <a:t> : </a:t>
            </a:r>
            <a:endParaRPr lang="fr-FR" sz="1400" b="1" dirty="0" smtClean="0"/>
          </a:p>
          <a:p>
            <a:pPr lvl="1"/>
            <a:r>
              <a:rPr lang="fr-FR" sz="1400" dirty="0" smtClean="0"/>
              <a:t>explication/recherche </a:t>
            </a:r>
            <a:r>
              <a:rPr lang="fr-FR" sz="1400" dirty="0"/>
              <a:t>solution en groupe pour régler son casque ; par deux, mettre son casque et le régler. Chacun vérifie le serrage du casque de son partenaire.</a:t>
            </a:r>
          </a:p>
          <a:p>
            <a:pPr lvl="1"/>
            <a:r>
              <a:rPr lang="fr-FR" sz="1400" dirty="0"/>
              <a:t>La tenue adaptée (pantalon serré ou short, pas de vêtement à la taille,…)</a:t>
            </a:r>
          </a:p>
          <a:p>
            <a:pPr lvl="1"/>
            <a:r>
              <a:rPr lang="fr-FR" sz="1400" dirty="0"/>
              <a:t>Lacets de chaussures rentrés</a:t>
            </a:r>
          </a:p>
          <a:p>
            <a:r>
              <a:rPr lang="fr-FR" sz="1400" b="1" dirty="0"/>
              <a:t> </a:t>
            </a:r>
            <a:r>
              <a:rPr lang="fr-FR" sz="1400" b="1" dirty="0" smtClean="0"/>
              <a:t> </a:t>
            </a:r>
            <a:r>
              <a:rPr lang="fr-FR" sz="1400" b="1" dirty="0"/>
              <a:t>Régler son vélo</a:t>
            </a:r>
            <a:endParaRPr lang="fr-FR" sz="1400" dirty="0"/>
          </a:p>
          <a:p>
            <a:pPr lvl="1"/>
            <a:r>
              <a:rPr lang="fr-FR" sz="1400" dirty="0" smtClean="0"/>
              <a:t>EC </a:t>
            </a:r>
            <a:r>
              <a:rPr lang="fr-FR" sz="1400" dirty="0"/>
              <a:t>de nommer les éléments simples d’un vélo  (A minima : cadre, potence, guidon, roues, fourche, dérailleurs, freins, pédales, selle) ; (cf. fiche pédagogique SRAV)</a:t>
            </a:r>
          </a:p>
          <a:p>
            <a:pPr lvl="1"/>
            <a:r>
              <a:rPr lang="fr-FR" sz="1400" dirty="0"/>
              <a:t>EC d’identifier les éléments de sécurité du vélo (éclairage, freins, catadioptres, sonnette) ; (cf. fiche pédagogique SRAV)</a:t>
            </a:r>
          </a:p>
          <a:p>
            <a:pPr lvl="1"/>
            <a:r>
              <a:rPr lang="fr-FR" sz="1400" dirty="0"/>
              <a:t>EC de régler son vélo :</a:t>
            </a:r>
          </a:p>
          <a:p>
            <a:pPr lvl="2"/>
            <a:r>
              <a:rPr lang="fr-FR" sz="1400" dirty="0"/>
              <a:t>En théorie : assis sur la selle – talon touche pédale</a:t>
            </a:r>
          </a:p>
          <a:p>
            <a:pPr lvl="2"/>
            <a:r>
              <a:rPr lang="fr-FR" sz="1400" dirty="0"/>
              <a:t>En pratique hauteur de la selle liée à l’appréhension : avoir les pieds qui reposent par terre lorsqu’on est sur la selle</a:t>
            </a:r>
          </a:p>
          <a:p>
            <a:pPr lvl="2"/>
            <a:r>
              <a:rPr lang="fr-FR" sz="1400" dirty="0"/>
              <a:t>Réglage des leviers : alignement poignet/coude, éviter cassé du poignet.</a:t>
            </a:r>
          </a:p>
          <a:p>
            <a:pPr lvl="2"/>
            <a:r>
              <a:rPr lang="fr-FR" sz="1400" dirty="0"/>
              <a:t>Réglage de la course des leviers</a:t>
            </a:r>
          </a:p>
          <a:p>
            <a:pPr lvl="1"/>
            <a:r>
              <a:rPr lang="fr-FR" sz="1400" dirty="0" smtClean="0"/>
              <a:t>EC </a:t>
            </a:r>
            <a:r>
              <a:rPr lang="fr-FR" sz="1400" dirty="0"/>
              <a:t>de vérifier son vélo : de manière individuelle vérifier le vélo à l’aide de la  fiche vérification.</a:t>
            </a:r>
          </a:p>
          <a:p>
            <a:pPr lvl="2"/>
            <a:r>
              <a:rPr lang="fr-FR" sz="1400" dirty="0"/>
              <a:t>Serrage des roues (blocage rapide ou clé 15)</a:t>
            </a:r>
          </a:p>
          <a:p>
            <a:pPr lvl="2"/>
            <a:r>
              <a:rPr lang="fr-FR" sz="1400" dirty="0"/>
              <a:t>Pressions des pneus</a:t>
            </a:r>
          </a:p>
          <a:p>
            <a:pPr lvl="2"/>
            <a:r>
              <a:rPr lang="fr-FR" sz="1400" dirty="0"/>
              <a:t>Potence dans l’axe de la roue</a:t>
            </a:r>
          </a:p>
          <a:p>
            <a:pPr lvl="2"/>
            <a:r>
              <a:rPr lang="fr-FR" sz="1400" dirty="0"/>
              <a:t>Serrage potence (absence de jeu)</a:t>
            </a:r>
          </a:p>
          <a:p>
            <a:pPr lvl="2"/>
            <a:r>
              <a:rPr lang="fr-FR" sz="1400" dirty="0"/>
              <a:t>Serrage du cintre sur la potence</a:t>
            </a:r>
          </a:p>
          <a:p>
            <a:pPr lvl="2"/>
            <a:r>
              <a:rPr lang="fr-FR" sz="1400" dirty="0"/>
              <a:t>Serrage et réglage selle</a:t>
            </a:r>
          </a:p>
          <a:p>
            <a:pPr lvl="2"/>
            <a:r>
              <a:rPr lang="fr-FR" sz="1400" dirty="0"/>
              <a:t>Vérifier l’efficacité du freinage AV/ AR</a:t>
            </a:r>
          </a:p>
        </p:txBody>
      </p:sp>
    </p:spTree>
    <p:extLst>
      <p:ext uri="{BB962C8B-B14F-4D97-AF65-F5344CB8AC3E}">
        <p14:creationId xmlns:p14="http://schemas.microsoft.com/office/powerpoint/2010/main" val="266583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177" y="17885"/>
            <a:ext cx="10515600" cy="38722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 smtClean="0"/>
              <a:t>Situation 9 : rouler dans un couloir étroit (30 cm) en position cavalier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7711"/>
            <a:ext cx="10515600" cy="5679252"/>
          </a:xfrm>
        </p:spPr>
        <p:txBody>
          <a:bodyPr>
            <a:normAutofit fontScale="92500" lnSpcReduction="1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Plusieurs couloirs sont dessinés à la craie sur le sol.</a:t>
            </a:r>
          </a:p>
          <a:p>
            <a:pPr lvl="1"/>
            <a:r>
              <a:rPr lang="fr-FR" dirty="0"/>
              <a:t>Leur longueur varie entre 5 et 10m.</a:t>
            </a:r>
          </a:p>
          <a:p>
            <a:pPr lvl="1"/>
            <a:r>
              <a:rPr lang="fr-FR" dirty="0"/>
              <a:t>Leur largeur varie entre 20 et 50cm.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S’engager dans le couloir s’il n’y a pas un autre enfant engagé et pédaler tout le long sans en sortir.</a:t>
            </a:r>
          </a:p>
          <a:p>
            <a:pPr lvl="1"/>
            <a:r>
              <a:rPr lang="fr-FR" dirty="0"/>
              <a:t>Regarder loin de devant.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Conduire son vélo en maintenant sa direction.</a:t>
            </a:r>
          </a:p>
          <a:p>
            <a:pPr lvl="1"/>
            <a:r>
              <a:rPr lang="fr-FR" dirty="0"/>
              <a:t>Le regard est fixé sur la fin du couloir.</a:t>
            </a:r>
          </a:p>
          <a:p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Élargir les couloirs ou les ouvrir à leur sortie.</a:t>
            </a:r>
          </a:p>
          <a:p>
            <a:pPr lvl="1"/>
            <a:r>
              <a:rPr lang="fr-FR" dirty="0"/>
              <a:t>Matérialiser les couloirs par des cordes à sauter, coupelles, branches, etc.</a:t>
            </a:r>
          </a:p>
          <a:p>
            <a:pPr lvl="1"/>
            <a:r>
              <a:rPr lang="fr-FR" dirty="0"/>
              <a:t>Suivre un tracé au sol (exemples : tracé de parking, lignes d’un tracé de sport).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747032" y="665953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7755038" y="665953"/>
            <a:ext cx="144848" cy="1267838"/>
            <a:chOff x="5717894" y="2673752"/>
            <a:chExt cx="144848" cy="1267838"/>
          </a:xfrm>
        </p:grpSpPr>
        <p:sp>
          <p:nvSpPr>
            <p:cNvPr id="6" name="Ellipse 5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" name="Ellipse 6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8" name="Ellipse 7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Ellipse 8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1580181" y="665952"/>
            <a:ext cx="144848" cy="1267838"/>
            <a:chOff x="5870294" y="2826152"/>
            <a:chExt cx="144848" cy="1267838"/>
          </a:xfrm>
        </p:grpSpPr>
        <p:sp>
          <p:nvSpPr>
            <p:cNvPr id="12" name="Ellipse 11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</p:spTree>
    <p:extLst>
      <p:ext uri="{BB962C8B-B14F-4D97-AF65-F5344CB8AC3E}">
        <p14:creationId xmlns:p14="http://schemas.microsoft.com/office/powerpoint/2010/main" val="10505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214"/>
            <a:ext cx="10515600" cy="479826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10 : Prendre des information tout en roulant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748" y="605040"/>
            <a:ext cx="10035250" cy="6085127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Le plateau d’évolution est partagé en 6 couloirs de 3m de large sur 60m de long.</a:t>
            </a:r>
          </a:p>
          <a:p>
            <a:pPr lvl="1"/>
            <a:r>
              <a:rPr lang="fr-FR" dirty="0"/>
              <a:t>Dans chaque couloir, 2 cônes sont placés respectivement au départ puis à 30m et à 40m.</a:t>
            </a:r>
          </a:p>
          <a:p>
            <a:pPr lvl="1"/>
            <a:r>
              <a:rPr lang="fr-FR" dirty="0"/>
              <a:t>Une coupelle, à 60m du départ, indique l’endroit du demi-tour.</a:t>
            </a:r>
          </a:p>
          <a:p>
            <a:pPr lvl="1"/>
            <a:r>
              <a:rPr lang="fr-FR" dirty="0"/>
              <a:t>Dans chaque couloir, les enfants sont en binômes : un cycliste et un piéton.</a:t>
            </a:r>
          </a:p>
          <a:p>
            <a:pPr lvl="1"/>
            <a:r>
              <a:rPr lang="fr-FR" dirty="0"/>
              <a:t>Chaque enfant effectue 6 à 10 répétitions à vélo et 6 à 10 répétitions à pied (ils inversent les rôles tous les 2 passages).</a:t>
            </a:r>
          </a:p>
          <a:p>
            <a:r>
              <a:rPr lang="fr-FR" u="sng" dirty="0" smtClean="0"/>
              <a:t>Consignes</a:t>
            </a:r>
            <a:r>
              <a:rPr lang="fr-FR" u="sng" dirty="0"/>
              <a:t> :</a:t>
            </a:r>
            <a:endParaRPr lang="fr-FR" dirty="0"/>
          </a:p>
          <a:p>
            <a:pPr lvl="1"/>
            <a:r>
              <a:rPr lang="fr-FR" dirty="0"/>
              <a:t>À l’enfant piéton : « Tu te places debout au milieu du couloir, à hauteur du cône des 40m et face à ton camarade cycliste. Quand ton camarade arrive en roulant au niveau du cône situé à 30m, tu lèves le bras droit ou le bras gauche. »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l’enfant cycliste : « Tu roules au milieu du couloir et tu contournes  ton camarade du côté où il a levé le bras. » ;  Tu continues jusqu’à la coupelle située au bout du couloir et tu tournes à gauche pour la contourner et revenir au départ».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L’enfant cycliste regarde son camarade piéton, adapte sa vitesse et passe du côté correspondant au bras levé.</a:t>
            </a:r>
          </a:p>
          <a:p>
            <a:r>
              <a:rPr lang="fr-FR" dirty="0"/>
              <a:t> </a:t>
            </a:r>
            <a:r>
              <a:rPr lang="fr-FR" u="sng" dirty="0" smtClean="0"/>
              <a:t>Variables </a:t>
            </a:r>
            <a:r>
              <a:rPr lang="fr-FR" u="sng" dirty="0"/>
              <a:t>d’évolution :</a:t>
            </a:r>
            <a:endParaRPr lang="fr-FR" dirty="0"/>
          </a:p>
          <a:p>
            <a:pPr lvl="1"/>
            <a:r>
              <a:rPr lang="fr-FR" dirty="0"/>
              <a:t>Demander à l’enfant cycliste, avant de contourner son camarade : de regarder derrière lui avant de tendre le bras pour s’assurer qu’il ne va pas gêner un autre cycliste ou un autre usager de la route ; de tendre le bras du côté où il va se diriger pour prévenir un éventuel autre usager de la route ; d’annoncer oralement en même temps de quel côté il va s’écarter (à droite ou à gauche).</a:t>
            </a:r>
          </a:p>
          <a:p>
            <a:pPr lvl="1"/>
            <a:r>
              <a:rPr lang="fr-FR" dirty="0" smtClean="0"/>
              <a:t>Modifier </a:t>
            </a:r>
            <a:r>
              <a:rPr lang="fr-FR" dirty="0"/>
              <a:t>le temps de réaction de l’enfant cycliste : rapprocher ou éloigner le cône où se trouve l’enfant piéton.</a:t>
            </a:r>
          </a:p>
          <a:p>
            <a:pPr lvl="1"/>
            <a:r>
              <a:rPr lang="fr-FR" dirty="0" smtClean="0"/>
              <a:t>Remplacer </a:t>
            </a:r>
            <a:r>
              <a:rPr lang="fr-FR" dirty="0"/>
              <a:t>le signal visuel par un signal sonore : une parole (A droite ! A gauche !) ou un coup de sifflet (1 coup de sifflet = À droite ! 2 coups de sifflets = À gauche)</a:t>
            </a:r>
          </a:p>
          <a:p>
            <a:pPr lvl="1"/>
            <a:r>
              <a:rPr lang="fr-FR" dirty="0" smtClean="0"/>
              <a:t>Demander </a:t>
            </a:r>
            <a:r>
              <a:rPr lang="fr-FR" dirty="0"/>
              <a:t>à l’enfant cycliste de rouler plus vite et éventuellement le chronométrer.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3250" y="430866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8021256" y="430866"/>
            <a:ext cx="144848" cy="1267838"/>
            <a:chOff x="5717894" y="2673752"/>
            <a:chExt cx="144848" cy="1267838"/>
          </a:xfrm>
        </p:grpSpPr>
        <p:sp>
          <p:nvSpPr>
            <p:cNvPr id="6" name="Ellipse 5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" name="Ellipse 6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8" name="Ellipse 7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Ellipse 8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1846399" y="430865"/>
            <a:ext cx="144848" cy="1267838"/>
            <a:chOff x="5870294" y="2826152"/>
            <a:chExt cx="144848" cy="1267838"/>
          </a:xfrm>
        </p:grpSpPr>
        <p:sp>
          <p:nvSpPr>
            <p:cNvPr id="12" name="Ellipse 11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1076919" y="430864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18" name="Ellipse 17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0083426" y="450283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24" name="Ellipse 23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pic>
        <p:nvPicPr>
          <p:cNvPr id="29" name="Image 2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8" y="1311222"/>
            <a:ext cx="3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8362"/>
            <a:ext cx="10515600" cy="43352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11 : Changer ses vitesses et effectuer un virage à 90°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620" y="581889"/>
            <a:ext cx="9676436" cy="5595074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/>
              <a:t>But </a:t>
            </a:r>
            <a:r>
              <a:rPr lang="fr-FR" dirty="0"/>
              <a:t>: changer de vitesse au signal sonore</a:t>
            </a:r>
          </a:p>
          <a:p>
            <a:r>
              <a:rPr lang="fr-FR" u="sng" dirty="0" smtClean="0"/>
              <a:t>Mise </a:t>
            </a:r>
            <a:r>
              <a:rPr lang="fr-FR" u="sng" dirty="0"/>
              <a:t>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Sur un terrain rectangulaire</a:t>
            </a:r>
          </a:p>
          <a:p>
            <a:pPr lvl="1"/>
            <a:r>
              <a:rPr lang="fr-FR" dirty="0"/>
              <a:t>L’ensemble des élèves roule doucement en passant autour des 4 </a:t>
            </a:r>
            <a:r>
              <a:rPr lang="fr-FR" dirty="0" smtClean="0"/>
              <a:t>cônes</a:t>
            </a:r>
            <a:br>
              <a:rPr lang="fr-FR" dirty="0" smtClean="0"/>
            </a:br>
            <a:r>
              <a:rPr lang="fr-FR" dirty="0" smtClean="0"/>
              <a:t>avec </a:t>
            </a:r>
            <a:r>
              <a:rPr lang="fr-FR" dirty="0"/>
              <a:t>un écart minimum de 2 vélos entre chaque élève.</a:t>
            </a:r>
          </a:p>
          <a:p>
            <a:pPr lvl="1"/>
            <a:r>
              <a:rPr lang="fr-FR" dirty="0"/>
              <a:t>Tout le monde règle son vélo sur le plus grand pignon (et petit plateau)</a:t>
            </a:r>
          </a:p>
          <a:p>
            <a:r>
              <a:rPr lang="fr-FR" u="sng" dirty="0" smtClean="0"/>
              <a:t>Consigne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Explication du fonctionnement des vitesses (avant et arrière). On n’utilise dans un 1</a:t>
            </a:r>
            <a:r>
              <a:rPr lang="fr-FR" baseline="30000" dirty="0"/>
              <a:t>er</a:t>
            </a:r>
            <a:r>
              <a:rPr lang="fr-FR" dirty="0"/>
              <a:t> temps que le dérailleur arrière</a:t>
            </a:r>
          </a:p>
          <a:p>
            <a:pPr lvl="1"/>
            <a:r>
              <a:rPr lang="fr-FR" dirty="0" smtClean="0"/>
              <a:t>Sur le petit pignon, Au signal aller le plus rapidement possible au plot. Idem avec pignon milieu et grand pignon</a:t>
            </a:r>
          </a:p>
          <a:p>
            <a:pPr lvl="1"/>
            <a:r>
              <a:rPr lang="fr-FR" dirty="0" smtClean="0"/>
              <a:t>Expliquer </a:t>
            </a:r>
            <a:r>
              <a:rPr lang="fr-FR" dirty="0"/>
              <a:t>les consignes : « mettre la vitesse la plus facile » - « mettre la vitesse la plus difficile » - expliquer ce qu’est une vitesse facile par rapport à une vitesse dure en lien avec les pignons. Principe du développement.</a:t>
            </a:r>
          </a:p>
          <a:p>
            <a:pPr lvl="1"/>
            <a:r>
              <a:rPr lang="fr-FR" dirty="0"/>
              <a:t>Les élèves roulent et modifient leur vitesse / développement au changement de consignes.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Les enfants roulent de manière homogène même lorsqu’ils changent de vitesse.</a:t>
            </a:r>
          </a:p>
          <a:p>
            <a:r>
              <a:rPr lang="fr-FR" dirty="0"/>
              <a:t> </a:t>
            </a:r>
            <a:r>
              <a:rPr lang="fr-FR" u="sng" dirty="0" smtClean="0"/>
              <a:t>Variables </a:t>
            </a:r>
            <a:r>
              <a:rPr lang="fr-FR" u="sng" dirty="0"/>
              <a:t>d’évolution :</a:t>
            </a:r>
            <a:endParaRPr lang="fr-FR" dirty="0"/>
          </a:p>
          <a:p>
            <a:pPr lvl="1"/>
            <a:r>
              <a:rPr lang="fr-FR" dirty="0"/>
              <a:t>Introduire assez rapidement la notion de pignon et parler de monter ou descendre un pignon ou un plateau</a:t>
            </a:r>
          </a:p>
          <a:p>
            <a:pPr lvl="1"/>
            <a:r>
              <a:rPr lang="fr-FR" dirty="0"/>
              <a:t>Utiliser un sifflet ou autre signal sonore (un coup de sifflet on passe le pignon inférieur, 2 coups de sifflet on passe le pignon supérieur.</a:t>
            </a:r>
          </a:p>
          <a:p>
            <a:pPr lvl="1"/>
            <a:r>
              <a:rPr lang="fr-FR" dirty="0"/>
              <a:t>Utilisation du milieu pour provoquer le changement de vitesse (ex : petite montée)</a:t>
            </a:r>
          </a:p>
          <a:p>
            <a:pPr lvl="1"/>
            <a:r>
              <a:rPr lang="fr-FR" dirty="0"/>
              <a:t>notion de chaine « tout à gauche ou toute à droite »</a:t>
            </a:r>
          </a:p>
          <a:p>
            <a:pPr lvl="1"/>
            <a:r>
              <a:rPr lang="fr-FR" dirty="0"/>
              <a:t>sensibiliser au fait que tous les leviers de vitesse n’ont pas la même logique de fonctionnement.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747032" y="665953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755038" y="1821042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8" name="Ellipse 7"/>
          <p:cNvSpPr/>
          <p:nvPr/>
        </p:nvSpPr>
        <p:spPr>
          <a:xfrm>
            <a:off x="11643436" y="1768173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9" name="Ellipse 8"/>
          <p:cNvSpPr/>
          <p:nvPr/>
        </p:nvSpPr>
        <p:spPr>
          <a:xfrm>
            <a:off x="11667897" y="703279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0" name="Ellipse 9"/>
          <p:cNvSpPr/>
          <p:nvPr/>
        </p:nvSpPr>
        <p:spPr>
          <a:xfrm>
            <a:off x="7769612" y="665953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pic>
        <p:nvPicPr>
          <p:cNvPr id="17" name="Image 1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76" y="2019159"/>
            <a:ext cx="180000" cy="198000"/>
          </a:xfrm>
          <a:prstGeom prst="rect">
            <a:avLst/>
          </a:prstGeom>
        </p:spPr>
      </p:pic>
      <p:pic>
        <p:nvPicPr>
          <p:cNvPr id="18" name="Image 1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10" y="2019159"/>
            <a:ext cx="180000" cy="198000"/>
          </a:xfrm>
          <a:prstGeom prst="rect">
            <a:avLst/>
          </a:prstGeom>
        </p:spPr>
      </p:pic>
      <p:pic>
        <p:nvPicPr>
          <p:cNvPr id="19" name="Image 1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051" y="1997931"/>
            <a:ext cx="180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2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0490"/>
            <a:ext cx="10515600" cy="549274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12 :  conduire son vélo sur un parcours avec un slalom simple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145" y="639764"/>
            <a:ext cx="11905526" cy="4499395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Sur une ligne droite d’environ 20m, l’intervenant met en place un slalom simple à l’aide de cônes. Les cônes sont espacés les uns des autres d’environ 1,50m (voir schéma).</a:t>
            </a:r>
          </a:p>
          <a:p>
            <a:pPr lvl="1"/>
            <a:r>
              <a:rPr lang="fr-FR" dirty="0"/>
              <a:t>Le but du jeu est d’effectuer le slalom complet sans renverser les cônes et sans poser le pied à terre.</a:t>
            </a:r>
          </a:p>
          <a:p>
            <a:pPr lvl="1"/>
            <a:r>
              <a:rPr lang="fr-FR" dirty="0"/>
              <a:t>Chaque enfant effectue 2 séries de 3 à 5 passages ; la 1ère série permet de se familiariser avec l’exercice. Pour la 2ème série, l’intervenant pourra chronométrer chaque passage et mettre en place un système de pénalités de la manière suivante : 1 cône touché ou renversé : 2’’ de pénalité ; Pied à terre : 5’’ de pénalité</a:t>
            </a:r>
          </a:p>
          <a:p>
            <a:r>
              <a:rPr lang="fr-FR" u="sng" dirty="0" smtClean="0"/>
              <a:t>Consigne</a:t>
            </a:r>
            <a:r>
              <a:rPr lang="fr-FR" dirty="0"/>
              <a:t> : </a:t>
            </a:r>
          </a:p>
          <a:p>
            <a:pPr lvl="1"/>
            <a:r>
              <a:rPr lang="fr-FR" dirty="0"/>
              <a:t>Effectuer le slalom le plus vite possible, sans renverser les cônes et sans poser le pied-à-terre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L’enfant anticipe sa trajectoire en orientant son regard quelques mètres vers l’avant. Il régule sa vitesse de manière à être sur la trajectoire imposée par les cônes. Il fait corps avec son vélo, arrête de pédaler au niveau des cônes et lève la pédale côté virage.</a:t>
            </a:r>
          </a:p>
          <a:p>
            <a:pPr lvl="1"/>
            <a:r>
              <a:rPr lang="fr-FR" dirty="0" smtClean="0"/>
              <a:t>L’enfant </a:t>
            </a:r>
            <a:r>
              <a:rPr lang="fr-FR" dirty="0"/>
              <a:t>est également capable de placer correctement sa pédale avant le virage de 2 façons : soit en pédalant en avant et en arrêtant de pédaler au bon moment, soit en pédalant en arrière (plus difficile à réaliser).</a:t>
            </a:r>
          </a:p>
          <a:p>
            <a:r>
              <a:rPr lang="fr-FR" dirty="0"/>
              <a:t> </a:t>
            </a:r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Réduire ou augmenter le nombre  de cônes et la distance entre les cônes,</a:t>
            </a:r>
          </a:p>
          <a:p>
            <a:pPr lvl="1"/>
            <a:r>
              <a:rPr lang="fr-FR" dirty="0"/>
              <a:t>Réduire ou augmenter la distance entre les cônes. </a:t>
            </a:r>
          </a:p>
          <a:p>
            <a:pPr lvl="1"/>
            <a:r>
              <a:rPr lang="fr-FR" dirty="0"/>
              <a:t>Augmenter ou diminuer la vitesse de déplacement</a:t>
            </a:r>
          </a:p>
          <a:p>
            <a:pPr lvl="1"/>
            <a:r>
              <a:rPr lang="fr-FR" dirty="0"/>
              <a:t>Sous forme ludique de parcours duel en 2 manches.</a:t>
            </a:r>
          </a:p>
          <a:p>
            <a:pPr lvl="1"/>
            <a:r>
              <a:rPr lang="fr-FR" dirty="0"/>
              <a:t>Pendant le déplacement l’élève décentre le regard  en observant à gauche puis à droite un autre élément (élève, éducateur,…)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98337" y="5768613"/>
            <a:ext cx="2949194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Slalom position </a:t>
            </a:r>
            <a:r>
              <a:rPr lang="fr-FR" sz="1000"/>
              <a:t>de base debout sur les manivelles</a:t>
            </a:r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7992545" y="5861528"/>
            <a:ext cx="1816124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</a:t>
            </a:r>
            <a:r>
              <a:rPr lang="fr-FR" sz="1000"/>
              <a:t>la </a:t>
            </a:r>
            <a:r>
              <a:rPr lang="fr-FR" sz="1000" smtClean="0"/>
              <a:t>vitesse sur 20m</a:t>
            </a:r>
            <a:endParaRPr lang="fr-FR" sz="1000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6027418" y="5701891"/>
            <a:ext cx="4889154" cy="36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81" y="5305891"/>
            <a:ext cx="360000" cy="396000"/>
          </a:xfrm>
          <a:prstGeom prst="rect">
            <a:avLst/>
          </a:prstGeom>
        </p:spPr>
      </p:pic>
      <p:grpSp>
        <p:nvGrpSpPr>
          <p:cNvPr id="8" name="Grouper 126"/>
          <p:cNvGrpSpPr/>
          <p:nvPr/>
        </p:nvGrpSpPr>
        <p:grpSpPr>
          <a:xfrm>
            <a:off x="2587337" y="5646920"/>
            <a:ext cx="3197477" cy="124742"/>
            <a:chOff x="2767337" y="1341017"/>
            <a:chExt cx="3197477" cy="124742"/>
          </a:xfrm>
        </p:grpSpPr>
        <p:sp>
          <p:nvSpPr>
            <p:cNvPr id="9" name="Ellipse 8"/>
            <p:cNvSpPr/>
            <p:nvPr/>
          </p:nvSpPr>
          <p:spPr>
            <a:xfrm>
              <a:off x="2767337" y="1353010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3205509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43681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081853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520025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958197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396369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34540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sp>
        <p:nvSpPr>
          <p:cNvPr id="17" name="Accolade fermante 16"/>
          <p:cNvSpPr/>
          <p:nvPr/>
        </p:nvSpPr>
        <p:spPr>
          <a:xfrm rot="16200000">
            <a:off x="5358915" y="5235602"/>
            <a:ext cx="300967" cy="3719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83318" y="5114360"/>
            <a:ext cx="73030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dirty="0" smtClean="0"/>
              <a:t>2 m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255403" y="6508974"/>
            <a:ext cx="576048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Slalom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898371" y="6504034"/>
            <a:ext cx="662667" cy="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20" y="6010821"/>
            <a:ext cx="360000" cy="396000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2755960" y="6391285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5" name="Ellipse 24"/>
          <p:cNvSpPr/>
          <p:nvPr/>
        </p:nvSpPr>
        <p:spPr>
          <a:xfrm>
            <a:off x="3186814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6" name="Ellipse 25"/>
          <p:cNvSpPr/>
          <p:nvPr/>
        </p:nvSpPr>
        <p:spPr>
          <a:xfrm>
            <a:off x="3617668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7" name="Ellipse 26"/>
          <p:cNvSpPr/>
          <p:nvPr/>
        </p:nvSpPr>
        <p:spPr>
          <a:xfrm>
            <a:off x="4048522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8" name="Ellipse 27"/>
          <p:cNvSpPr/>
          <p:nvPr/>
        </p:nvSpPr>
        <p:spPr>
          <a:xfrm>
            <a:off x="4479376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9" name="Ellipse 28"/>
          <p:cNvSpPr/>
          <p:nvPr/>
        </p:nvSpPr>
        <p:spPr>
          <a:xfrm>
            <a:off x="4910230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0" name="Ellipse 29"/>
          <p:cNvSpPr/>
          <p:nvPr/>
        </p:nvSpPr>
        <p:spPr>
          <a:xfrm>
            <a:off x="5341084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1" name="Ellipse 30"/>
          <p:cNvSpPr/>
          <p:nvPr/>
        </p:nvSpPr>
        <p:spPr>
          <a:xfrm>
            <a:off x="5771936" y="637883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32" name="Accolade fermante 31"/>
          <p:cNvSpPr/>
          <p:nvPr/>
        </p:nvSpPr>
        <p:spPr>
          <a:xfrm rot="5400000" flipV="1">
            <a:off x="2881307" y="6481268"/>
            <a:ext cx="309029" cy="4358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6221844" y="6400901"/>
            <a:ext cx="4913495" cy="34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412836" y="6477839"/>
            <a:ext cx="1881156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Reprendre </a:t>
            </a:r>
            <a:r>
              <a:rPr lang="fr-FR" sz="1000" dirty="0"/>
              <a:t>de la </a:t>
            </a:r>
            <a:r>
              <a:rPr lang="fr-FR" sz="1000" dirty="0" smtClean="0"/>
              <a:t>vitesse sur 20 m</a:t>
            </a:r>
            <a:endParaRPr lang="fr-FR" sz="1000" dirty="0"/>
          </a:p>
        </p:txBody>
      </p:sp>
      <p:grpSp>
        <p:nvGrpSpPr>
          <p:cNvPr id="35" name="Grouper 232"/>
          <p:cNvGrpSpPr/>
          <p:nvPr/>
        </p:nvGrpSpPr>
        <p:grpSpPr>
          <a:xfrm>
            <a:off x="11183190" y="5345577"/>
            <a:ext cx="557747" cy="1089633"/>
            <a:chOff x="11154972" y="3000042"/>
            <a:chExt cx="557747" cy="1089633"/>
          </a:xfrm>
        </p:grpSpPr>
        <p:sp>
          <p:nvSpPr>
            <p:cNvPr id="36" name="Ellipse 35"/>
            <p:cNvSpPr/>
            <p:nvPr/>
          </p:nvSpPr>
          <p:spPr>
            <a:xfrm>
              <a:off x="11154972" y="3446191"/>
              <a:ext cx="130274" cy="12348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11159078" y="3000042"/>
              <a:ext cx="130274" cy="123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38" name="Demi-tour 37"/>
            <p:cNvSpPr/>
            <p:nvPr/>
          </p:nvSpPr>
          <p:spPr>
            <a:xfrm rot="5400000" flipH="1">
              <a:off x="11075216" y="3452173"/>
              <a:ext cx="887671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87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013250" y="430866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6276"/>
            <a:ext cx="10515600" cy="53769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13 : Franchir un obstacle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97711"/>
            <a:ext cx="10515600" cy="5679252"/>
          </a:xfrm>
        </p:spPr>
        <p:txBody>
          <a:bodyPr>
            <a:normAutofit fontScale="925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Zone de prise de vitesse de 10 à 15 m</a:t>
            </a:r>
          </a:p>
          <a:p>
            <a:pPr lvl="1"/>
            <a:r>
              <a:rPr lang="fr-FR" dirty="0"/>
              <a:t>Obstacle d’une hauteur de 1 à 3 cm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Prendre de l’élan</a:t>
            </a:r>
          </a:p>
          <a:p>
            <a:pPr lvl="1"/>
            <a:r>
              <a:rPr lang="fr-FR" dirty="0"/>
              <a:t>Adopter la position cavalier pour franchir l’obstacle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L’enfant cycliste adapte sa vitesse, soulève la roue avant en plaçant les manivelles à l’horizontale.</a:t>
            </a:r>
          </a:p>
          <a:p>
            <a:pPr lvl="1"/>
            <a:r>
              <a:rPr lang="fr-FR" dirty="0"/>
              <a:t>La roue ne touche pas le trait. Il conserve sa trajectoire, sans sortir du couloir.</a:t>
            </a:r>
          </a:p>
          <a:p>
            <a:pPr lvl="1"/>
            <a:r>
              <a:rPr lang="fr-FR" dirty="0"/>
              <a:t>Pour soulever la roue avant, l’enfant se positionne légèrement en arrière sur le vélo (les fesses décollées de la selle) et tire sur le guidon à l’approche de la ligne.</a:t>
            </a:r>
          </a:p>
          <a:p>
            <a:r>
              <a:rPr lang="fr-FR" b="1" dirty="0"/>
              <a:t> </a:t>
            </a:r>
            <a:r>
              <a:rPr lang="fr-FR" u="sng" dirty="0" smtClean="0"/>
              <a:t>Variable</a:t>
            </a:r>
            <a:r>
              <a:rPr lang="fr-FR" dirty="0" smtClean="0"/>
              <a:t>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Varier la vitesse et la distance d’élan</a:t>
            </a:r>
          </a:p>
          <a:p>
            <a:pPr lvl="1"/>
            <a:r>
              <a:rPr lang="fr-FR" dirty="0"/>
              <a:t>Augmenter ou diminuer la hauteur de l’obstacle</a:t>
            </a:r>
          </a:p>
          <a:p>
            <a:pPr lvl="1"/>
            <a:r>
              <a:rPr lang="fr-FR" dirty="0"/>
              <a:t>Varier le terrain</a:t>
            </a:r>
          </a:p>
          <a:p>
            <a:pPr lvl="1"/>
            <a:r>
              <a:rPr lang="fr-FR" dirty="0"/>
              <a:t>Placer plusieurs objets par terre</a:t>
            </a: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8021256" y="430866"/>
            <a:ext cx="144848" cy="1267838"/>
            <a:chOff x="5717894" y="2673752"/>
            <a:chExt cx="144848" cy="1267838"/>
          </a:xfrm>
        </p:grpSpPr>
        <p:sp>
          <p:nvSpPr>
            <p:cNvPr id="5" name="Ellipse 4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" name="Ellipse 5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" name="Ellipse 6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8" name="Ellipse 7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Ellipse 8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1846399" y="430865"/>
            <a:ext cx="144848" cy="1267838"/>
            <a:chOff x="5870294" y="2826152"/>
            <a:chExt cx="144848" cy="1267838"/>
          </a:xfrm>
        </p:grpSpPr>
        <p:sp>
          <p:nvSpPr>
            <p:cNvPr id="11" name="Ellipse 10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076919" y="430864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17" name="Ellipse 16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0083426" y="450283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23" name="Ellipse 22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pic>
        <p:nvPicPr>
          <p:cNvPr id="28" name="Image 2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28" y="1311222"/>
            <a:ext cx="3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250455" y="6055976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5" name="Ellipse 4"/>
          <p:cNvSpPr/>
          <p:nvPr/>
        </p:nvSpPr>
        <p:spPr>
          <a:xfrm>
            <a:off x="1257377" y="6385348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6" name="Ellipse 5"/>
          <p:cNvSpPr/>
          <p:nvPr/>
        </p:nvSpPr>
        <p:spPr>
          <a:xfrm>
            <a:off x="9118343" y="603094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7" name="Ellipse 6"/>
          <p:cNvSpPr/>
          <p:nvPr/>
        </p:nvSpPr>
        <p:spPr>
          <a:xfrm>
            <a:off x="9118343" y="635655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8" name="Ellipse 7"/>
          <p:cNvSpPr/>
          <p:nvPr/>
        </p:nvSpPr>
        <p:spPr>
          <a:xfrm>
            <a:off x="9753663" y="603094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9" name="Ellipse 8"/>
          <p:cNvSpPr/>
          <p:nvPr/>
        </p:nvSpPr>
        <p:spPr>
          <a:xfrm>
            <a:off x="9753663" y="635655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grpSp>
        <p:nvGrpSpPr>
          <p:cNvPr id="83" name="Grouper 82"/>
          <p:cNvGrpSpPr/>
          <p:nvPr/>
        </p:nvGrpSpPr>
        <p:grpSpPr>
          <a:xfrm>
            <a:off x="5729830" y="4966598"/>
            <a:ext cx="130274" cy="551112"/>
            <a:chOff x="5729830" y="4680156"/>
            <a:chExt cx="130274" cy="551112"/>
          </a:xfrm>
        </p:grpSpPr>
        <p:sp>
          <p:nvSpPr>
            <p:cNvPr id="15" name="Ellipse 14"/>
            <p:cNvSpPr/>
            <p:nvPr/>
          </p:nvSpPr>
          <p:spPr>
            <a:xfrm>
              <a:off x="5729830" y="4680156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729830" y="5118519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79" name="Grouper 78"/>
          <p:cNvGrpSpPr/>
          <p:nvPr/>
        </p:nvGrpSpPr>
        <p:grpSpPr>
          <a:xfrm>
            <a:off x="5019409" y="5013576"/>
            <a:ext cx="130274" cy="457156"/>
            <a:chOff x="5139131" y="4750789"/>
            <a:chExt cx="130274" cy="457156"/>
          </a:xfrm>
        </p:grpSpPr>
        <p:sp>
          <p:nvSpPr>
            <p:cNvPr id="17" name="Ellipse 16"/>
            <p:cNvSpPr/>
            <p:nvPr/>
          </p:nvSpPr>
          <p:spPr>
            <a:xfrm>
              <a:off x="5139131" y="4750789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139131" y="5095196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77" name="Grouper 76"/>
          <p:cNvGrpSpPr/>
          <p:nvPr/>
        </p:nvGrpSpPr>
        <p:grpSpPr>
          <a:xfrm>
            <a:off x="4308988" y="5040563"/>
            <a:ext cx="130274" cy="403182"/>
            <a:chOff x="4624653" y="4774112"/>
            <a:chExt cx="130274" cy="403182"/>
          </a:xfrm>
        </p:grpSpPr>
        <p:sp>
          <p:nvSpPr>
            <p:cNvPr id="19" name="Ellipse 18"/>
            <p:cNvSpPr/>
            <p:nvPr/>
          </p:nvSpPr>
          <p:spPr>
            <a:xfrm>
              <a:off x="4624653" y="4774112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624653" y="5064545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76" name="Grouper 75"/>
          <p:cNvGrpSpPr/>
          <p:nvPr/>
        </p:nvGrpSpPr>
        <p:grpSpPr>
          <a:xfrm>
            <a:off x="3598567" y="5066871"/>
            <a:ext cx="130274" cy="350566"/>
            <a:chOff x="3994578" y="4792904"/>
            <a:chExt cx="130274" cy="350566"/>
          </a:xfrm>
        </p:grpSpPr>
        <p:sp>
          <p:nvSpPr>
            <p:cNvPr id="21" name="Ellipse 20"/>
            <p:cNvSpPr/>
            <p:nvPr/>
          </p:nvSpPr>
          <p:spPr>
            <a:xfrm>
              <a:off x="3994578" y="4792904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3994578" y="5030721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2888146" y="5080966"/>
            <a:ext cx="130274" cy="322376"/>
            <a:chOff x="3461030" y="4798543"/>
            <a:chExt cx="130274" cy="322376"/>
          </a:xfrm>
        </p:grpSpPr>
        <p:sp>
          <p:nvSpPr>
            <p:cNvPr id="23" name="Ellipse 22"/>
            <p:cNvSpPr/>
            <p:nvPr/>
          </p:nvSpPr>
          <p:spPr>
            <a:xfrm>
              <a:off x="3461030" y="4798543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461030" y="500817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cxnSp>
        <p:nvCxnSpPr>
          <p:cNvPr id="78" name="Connecteur droit avec flèche 77"/>
          <p:cNvCxnSpPr>
            <a:stCxn id="117" idx="3"/>
          </p:cNvCxnSpPr>
          <p:nvPr/>
        </p:nvCxnSpPr>
        <p:spPr>
          <a:xfrm>
            <a:off x="1390155" y="6256964"/>
            <a:ext cx="7689825" cy="70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9183480" y="6252679"/>
            <a:ext cx="611614" cy="40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V="1">
            <a:off x="9949098" y="6249349"/>
            <a:ext cx="1125106" cy="14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1420078" y="5257501"/>
            <a:ext cx="4662973" cy="55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V="1">
            <a:off x="1139839" y="2228343"/>
            <a:ext cx="1228788" cy="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1896806" y="1398492"/>
            <a:ext cx="674874" cy="32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Forme libre 100"/>
          <p:cNvSpPr/>
          <p:nvPr/>
        </p:nvSpPr>
        <p:spPr>
          <a:xfrm>
            <a:off x="404715" y="1351784"/>
            <a:ext cx="665188" cy="257049"/>
          </a:xfrm>
          <a:custGeom>
            <a:avLst/>
            <a:gdLst>
              <a:gd name="connsiteX0" fmla="*/ 455576 w 455576"/>
              <a:gd name="connsiteY0" fmla="*/ 12446 h 388710"/>
              <a:gd name="connsiteX1" fmla="*/ 126306 w 455576"/>
              <a:gd name="connsiteY1" fmla="*/ 12446 h 388710"/>
              <a:gd name="connsiteX2" fmla="*/ 8710 w 455576"/>
              <a:gd name="connsiteY2" fmla="*/ 141787 h 388710"/>
              <a:gd name="connsiteX3" fmla="*/ 8710 w 455576"/>
              <a:gd name="connsiteY3" fmla="*/ 388710 h 3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76" h="388710">
                <a:moveTo>
                  <a:pt x="455576" y="12446"/>
                </a:moveTo>
                <a:cubicBezTo>
                  <a:pt x="328180" y="1667"/>
                  <a:pt x="200784" y="-9111"/>
                  <a:pt x="126306" y="12446"/>
                </a:cubicBezTo>
                <a:cubicBezTo>
                  <a:pt x="51828" y="34003"/>
                  <a:pt x="28309" y="79076"/>
                  <a:pt x="8710" y="141787"/>
                </a:cubicBezTo>
                <a:cubicBezTo>
                  <a:pt x="-10889" y="204498"/>
                  <a:pt x="8710" y="388710"/>
                  <a:pt x="8710" y="38871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17" name="ZoneTexte 116"/>
          <p:cNvSpPr txBox="1"/>
          <p:nvPr/>
        </p:nvSpPr>
        <p:spPr>
          <a:xfrm>
            <a:off x="727928" y="6056912"/>
            <a:ext cx="662227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Départ Parcours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9079980" y="6435956"/>
            <a:ext cx="829100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Zone d’arrêt</a:t>
            </a:r>
          </a:p>
          <a:p>
            <a:pPr algn="ctr"/>
            <a:r>
              <a:rPr lang="fr-FR" sz="1000" dirty="0"/>
              <a:t>3 m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2500353" y="5413338"/>
            <a:ext cx="3496700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Position de base debout sur les manivelles, rester entre les </a:t>
            </a:r>
            <a:r>
              <a:rPr lang="fr-FR" sz="1000" dirty="0" smtClean="0"/>
              <a:t>cônes (12m)</a:t>
            </a:r>
            <a:endParaRPr lang="fr-FR" sz="100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4227185" y="4163439"/>
            <a:ext cx="576048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Slalom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1997550" y="2375117"/>
            <a:ext cx="2683301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Adapter sa vitesse et franchissement obstacle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3378337" y="1462710"/>
            <a:ext cx="2949194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Slalom position </a:t>
            </a:r>
            <a:r>
              <a:rPr lang="fr-FR" sz="1000"/>
              <a:t>de base debout sur les manivelles</a:t>
            </a:r>
            <a:endParaRPr lang="fr-FR" sz="1000" dirty="0"/>
          </a:p>
        </p:txBody>
      </p:sp>
      <p:cxnSp>
        <p:nvCxnSpPr>
          <p:cNvPr id="131" name="Connecteur droit 130"/>
          <p:cNvCxnSpPr/>
          <p:nvPr/>
        </p:nvCxnSpPr>
        <p:spPr>
          <a:xfrm>
            <a:off x="2534214" y="2120493"/>
            <a:ext cx="0" cy="189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3539723" y="2127769"/>
            <a:ext cx="0" cy="189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V="1">
            <a:off x="4478290" y="2236877"/>
            <a:ext cx="5831150" cy="1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045499" y="6364821"/>
            <a:ext cx="2944359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Accélération pour prendre de la </a:t>
            </a:r>
            <a:r>
              <a:rPr lang="fr-FR" sz="1000" dirty="0" smtClean="0"/>
              <a:t>vitesse (30 m)</a:t>
            </a:r>
            <a:endParaRPr lang="fr-FR" sz="1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7787365" y="3356597"/>
            <a:ext cx="1910022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</a:t>
            </a:r>
            <a:r>
              <a:rPr lang="fr-FR" sz="1000"/>
              <a:t>la </a:t>
            </a:r>
            <a:r>
              <a:rPr lang="fr-FR" sz="1000" smtClean="0"/>
              <a:t>vitesse sur 20m</a:t>
            </a:r>
            <a:endParaRPr lang="fr-FR" sz="1000" dirty="0"/>
          </a:p>
        </p:txBody>
      </p:sp>
      <p:sp>
        <p:nvSpPr>
          <p:cNvPr id="84" name="Titre 83"/>
          <p:cNvSpPr>
            <a:spLocks noGrp="1"/>
          </p:cNvSpPr>
          <p:nvPr>
            <p:ph type="title"/>
          </p:nvPr>
        </p:nvSpPr>
        <p:spPr>
          <a:xfrm>
            <a:off x="1016633" y="137502"/>
            <a:ext cx="10167681" cy="4708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600" dirty="0"/>
              <a:t>Protocole SRAV Agrément </a:t>
            </a:r>
            <a:r>
              <a:rPr lang="fr-FR" sz="3600" dirty="0" smtClean="0"/>
              <a:t>Vélo (40m*20m)</a:t>
            </a:r>
            <a:endParaRPr lang="fr-FR" sz="3600" dirty="0"/>
          </a:p>
        </p:txBody>
      </p:sp>
      <p:sp>
        <p:nvSpPr>
          <p:cNvPr id="71" name="Ellipse 70"/>
          <p:cNvSpPr/>
          <p:nvPr/>
        </p:nvSpPr>
        <p:spPr>
          <a:xfrm>
            <a:off x="60222" y="1688864"/>
            <a:ext cx="130274" cy="112749"/>
          </a:xfrm>
          <a:prstGeom prst="ellipse">
            <a:avLst/>
          </a:prstGeom>
          <a:solidFill>
            <a:schemeClr val="accent6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72" name="Ellipse 71"/>
          <p:cNvSpPr/>
          <p:nvPr/>
        </p:nvSpPr>
        <p:spPr>
          <a:xfrm>
            <a:off x="655936" y="1688864"/>
            <a:ext cx="130274" cy="112749"/>
          </a:xfrm>
          <a:prstGeom prst="ellipse">
            <a:avLst/>
          </a:prstGeom>
          <a:solidFill>
            <a:schemeClr val="accent6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cxnSp>
        <p:nvCxnSpPr>
          <p:cNvPr id="103" name="Connecteur droit avec flèche 102"/>
          <p:cNvCxnSpPr/>
          <p:nvPr/>
        </p:nvCxnSpPr>
        <p:spPr>
          <a:xfrm>
            <a:off x="410867" y="1939362"/>
            <a:ext cx="4049" cy="2637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Image 8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47" y="947672"/>
            <a:ext cx="360000" cy="396000"/>
          </a:xfrm>
          <a:prstGeom prst="rect">
            <a:avLst/>
          </a:prstGeom>
        </p:spPr>
      </p:pic>
      <p:pic>
        <p:nvPicPr>
          <p:cNvPr id="94" name="Image 9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5" y="5829948"/>
            <a:ext cx="360000" cy="396000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10392211" y="6340795"/>
            <a:ext cx="1799790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</a:t>
            </a:r>
            <a:r>
              <a:rPr lang="fr-FR" sz="900" dirty="0" smtClean="0"/>
              <a:t>en indiquant avec le </a:t>
            </a:r>
            <a:r>
              <a:rPr lang="fr-FR" sz="900" dirty="0"/>
              <a:t>bras gauche à l’horizontale </a:t>
            </a:r>
            <a:r>
              <a:rPr lang="fr-FR" sz="900" dirty="0" smtClean="0"/>
              <a:t>au début du </a:t>
            </a:r>
            <a:r>
              <a:rPr lang="fr-FR" sz="900" dirty="0"/>
              <a:t>virage</a:t>
            </a:r>
          </a:p>
        </p:txBody>
      </p:sp>
      <p:cxnSp>
        <p:nvCxnSpPr>
          <p:cNvPr id="120" name="Connecteur droit avec flèche 119"/>
          <p:cNvCxnSpPr/>
          <p:nvPr/>
        </p:nvCxnSpPr>
        <p:spPr>
          <a:xfrm flipV="1">
            <a:off x="6176244" y="5257501"/>
            <a:ext cx="5076112" cy="7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7653254" y="5311572"/>
            <a:ext cx="1959221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la </a:t>
            </a:r>
            <a:r>
              <a:rPr lang="fr-FR" sz="1000" dirty="0" smtClean="0"/>
              <a:t>vitesse sur 20m</a:t>
            </a:r>
            <a:endParaRPr lang="fr-FR" sz="1000" dirty="0"/>
          </a:p>
        </p:txBody>
      </p:sp>
      <p:pic>
        <p:nvPicPr>
          <p:cNvPr id="122" name="Image 12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64" y="4828027"/>
            <a:ext cx="360000" cy="396000"/>
          </a:xfrm>
          <a:prstGeom prst="rect">
            <a:avLst/>
          </a:prstGeom>
        </p:spPr>
      </p:pic>
      <p:pic>
        <p:nvPicPr>
          <p:cNvPr id="128" name="Image 127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73" y="4845771"/>
            <a:ext cx="360000" cy="396000"/>
          </a:xfrm>
          <a:prstGeom prst="rect">
            <a:avLst/>
          </a:prstGeom>
        </p:spPr>
      </p:pic>
      <p:sp>
        <p:nvSpPr>
          <p:cNvPr id="129" name="ZoneTexte 128"/>
          <p:cNvSpPr txBox="1"/>
          <p:nvPr/>
        </p:nvSpPr>
        <p:spPr>
          <a:xfrm>
            <a:off x="613964" y="5416871"/>
            <a:ext cx="1682620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900" dirty="0"/>
              <a:t>Tourner à </a:t>
            </a:r>
            <a:r>
              <a:rPr lang="fr-FR" sz="900" dirty="0" smtClean="0"/>
              <a:t>droite </a:t>
            </a:r>
            <a:r>
              <a:rPr lang="fr-FR" sz="900" dirty="0"/>
              <a:t>en indiquant avec le bras </a:t>
            </a:r>
            <a:r>
              <a:rPr lang="fr-FR" sz="900" dirty="0" smtClean="0"/>
              <a:t>droit </a:t>
            </a:r>
            <a:r>
              <a:rPr lang="fr-FR" sz="900" dirty="0"/>
              <a:t>à l’horizontale au début du virage</a:t>
            </a:r>
          </a:p>
        </p:txBody>
      </p:sp>
      <p:cxnSp>
        <p:nvCxnSpPr>
          <p:cNvPr id="130" name="Connecteur droit avec flèche 129"/>
          <p:cNvCxnSpPr/>
          <p:nvPr/>
        </p:nvCxnSpPr>
        <p:spPr>
          <a:xfrm flipV="1">
            <a:off x="1870153" y="4158499"/>
            <a:ext cx="662667" cy="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10370983" y="2408257"/>
            <a:ext cx="1696522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en indiquant avec le bras gauche à l’horizontale au début du virage</a:t>
            </a:r>
          </a:p>
        </p:txBody>
      </p:sp>
      <p:sp>
        <p:nvSpPr>
          <p:cNvPr id="136" name="Ellipse 135"/>
          <p:cNvSpPr/>
          <p:nvPr/>
        </p:nvSpPr>
        <p:spPr>
          <a:xfrm>
            <a:off x="5789156" y="3353818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38" name="Ellipse 137"/>
          <p:cNvSpPr/>
          <p:nvPr/>
        </p:nvSpPr>
        <p:spPr>
          <a:xfrm>
            <a:off x="5091612" y="3089256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cxnSp>
        <p:nvCxnSpPr>
          <p:cNvPr id="139" name="Connecteur droit avec flèche 138"/>
          <p:cNvCxnSpPr/>
          <p:nvPr/>
        </p:nvCxnSpPr>
        <p:spPr>
          <a:xfrm flipH="1">
            <a:off x="1223270" y="3280760"/>
            <a:ext cx="4859781" cy="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Ellipse 139"/>
          <p:cNvSpPr/>
          <p:nvPr/>
        </p:nvSpPr>
        <p:spPr>
          <a:xfrm>
            <a:off x="4478290" y="3369678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41" name="Ellipse 140"/>
          <p:cNvSpPr/>
          <p:nvPr/>
        </p:nvSpPr>
        <p:spPr>
          <a:xfrm>
            <a:off x="3529242" y="3089256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42" name="ZoneTexte 141"/>
          <p:cNvSpPr txBox="1"/>
          <p:nvPr/>
        </p:nvSpPr>
        <p:spPr>
          <a:xfrm>
            <a:off x="3203977" y="3430122"/>
            <a:ext cx="2903515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Traverser la longueur du parcours en signalant avec la bonne main (bras tendu) le plot au </a:t>
            </a:r>
            <a:r>
              <a:rPr lang="fr-FR" sz="1000" dirty="0" smtClean="0"/>
              <a:t>sol (12m)</a:t>
            </a:r>
            <a:endParaRPr lang="fr-FR" sz="1000" dirty="0"/>
          </a:p>
        </p:txBody>
      </p:sp>
      <p:pic>
        <p:nvPicPr>
          <p:cNvPr id="143" name="Image 14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2" y="2860053"/>
            <a:ext cx="360000" cy="396000"/>
          </a:xfrm>
          <a:prstGeom prst="rect">
            <a:avLst/>
          </a:prstGeom>
        </p:spPr>
      </p:pic>
      <p:pic>
        <p:nvPicPr>
          <p:cNvPr id="144" name="Image 14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02" y="3665286"/>
            <a:ext cx="360000" cy="396000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613964" y="3385145"/>
            <a:ext cx="1602747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900" dirty="0"/>
              <a:t>Tourner à gauche en indiquant avec le bras gauche à l’horizontale au début du virage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6266816" y="2353170"/>
            <a:ext cx="1737771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</a:t>
            </a:r>
            <a:r>
              <a:rPr lang="fr-FR" sz="1000"/>
              <a:t>la </a:t>
            </a:r>
            <a:r>
              <a:rPr lang="fr-FR" sz="1000" smtClean="0"/>
              <a:t>vitesse sur 20 m</a:t>
            </a:r>
            <a:endParaRPr lang="fr-FR" sz="1000" dirty="0"/>
          </a:p>
        </p:txBody>
      </p:sp>
      <p:pic>
        <p:nvPicPr>
          <p:cNvPr id="149" name="Image 148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62" y="1832343"/>
            <a:ext cx="360000" cy="396000"/>
          </a:xfrm>
          <a:prstGeom prst="rect">
            <a:avLst/>
          </a:prstGeom>
        </p:spPr>
      </p:pic>
      <p:pic>
        <p:nvPicPr>
          <p:cNvPr id="150" name="Image 149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42" y="1726557"/>
            <a:ext cx="360000" cy="396000"/>
          </a:xfrm>
          <a:prstGeom prst="rect">
            <a:avLst/>
          </a:prstGeom>
        </p:spPr>
      </p:pic>
      <p:sp>
        <p:nvSpPr>
          <p:cNvPr id="152" name="ZoneTexte 151"/>
          <p:cNvSpPr txBox="1"/>
          <p:nvPr/>
        </p:nvSpPr>
        <p:spPr>
          <a:xfrm>
            <a:off x="10370983" y="4198411"/>
            <a:ext cx="1696522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en indiquant avec le bras gauche à l’horizontale au début du virage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8172545" y="1555625"/>
            <a:ext cx="1816124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</a:t>
            </a:r>
            <a:r>
              <a:rPr lang="fr-FR" sz="1000"/>
              <a:t>la </a:t>
            </a:r>
            <a:r>
              <a:rPr lang="fr-FR" sz="1000" smtClean="0"/>
              <a:t>vitesse sur 20m</a:t>
            </a:r>
            <a:endParaRPr lang="fr-FR" sz="1000" dirty="0"/>
          </a:p>
        </p:txBody>
      </p:sp>
      <p:cxnSp>
        <p:nvCxnSpPr>
          <p:cNvPr id="154" name="Connecteur droit avec flèche 153"/>
          <p:cNvCxnSpPr/>
          <p:nvPr/>
        </p:nvCxnSpPr>
        <p:spPr>
          <a:xfrm flipH="1">
            <a:off x="6207418" y="1395988"/>
            <a:ext cx="4889154" cy="36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5" name="Image 15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81" y="999988"/>
            <a:ext cx="360000" cy="396000"/>
          </a:xfrm>
          <a:prstGeom prst="rect">
            <a:avLst/>
          </a:prstGeom>
        </p:spPr>
      </p:pic>
      <p:sp>
        <p:nvSpPr>
          <p:cNvPr id="157" name="ZoneTexte 156"/>
          <p:cNvSpPr txBox="1"/>
          <p:nvPr/>
        </p:nvSpPr>
        <p:spPr>
          <a:xfrm>
            <a:off x="2008555" y="1492504"/>
            <a:ext cx="814583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Reprendre </a:t>
            </a:r>
            <a:r>
              <a:rPr lang="fr-FR" sz="1000" dirty="0"/>
              <a:t>de la vitesse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flipH="1">
            <a:off x="6214290" y="3282914"/>
            <a:ext cx="5006784" cy="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er 114"/>
          <p:cNvGrpSpPr/>
          <p:nvPr/>
        </p:nvGrpSpPr>
        <p:grpSpPr>
          <a:xfrm>
            <a:off x="10144152" y="1929866"/>
            <a:ext cx="1108204" cy="502616"/>
            <a:chOff x="9978897" y="1929866"/>
            <a:chExt cx="1108204" cy="502616"/>
          </a:xfrm>
        </p:grpSpPr>
        <p:sp>
          <p:nvSpPr>
            <p:cNvPr id="124" name="ZoneTexte 123"/>
            <p:cNvSpPr txBox="1"/>
            <p:nvPr/>
          </p:nvSpPr>
          <p:spPr>
            <a:xfrm>
              <a:off x="9978897" y="1939362"/>
              <a:ext cx="1108204" cy="297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0748472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10748472" y="2297663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10148264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10144185" y="2297662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37" name="Grouper 136"/>
          <p:cNvGrpSpPr/>
          <p:nvPr/>
        </p:nvGrpSpPr>
        <p:grpSpPr>
          <a:xfrm>
            <a:off x="933728" y="1105975"/>
            <a:ext cx="1060170" cy="486114"/>
            <a:chOff x="1154068" y="1105975"/>
            <a:chExt cx="1060170" cy="486114"/>
          </a:xfrm>
        </p:grpSpPr>
        <p:sp>
          <p:nvSpPr>
            <p:cNvPr id="187" name="ZoneTexte 186"/>
            <p:cNvSpPr txBox="1"/>
            <p:nvPr/>
          </p:nvSpPr>
          <p:spPr>
            <a:xfrm>
              <a:off x="1154068" y="1105975"/>
              <a:ext cx="1060170" cy="36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88" name="Ellipse 187"/>
            <p:cNvSpPr/>
            <p:nvPr/>
          </p:nvSpPr>
          <p:spPr>
            <a:xfrm>
              <a:off x="1903085" y="1171752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1903085" y="147934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1335928" y="1171752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1331849" y="147934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27" name="Grouper 126"/>
          <p:cNvGrpSpPr/>
          <p:nvPr/>
        </p:nvGrpSpPr>
        <p:grpSpPr>
          <a:xfrm>
            <a:off x="2767337" y="1341017"/>
            <a:ext cx="3197477" cy="124742"/>
            <a:chOff x="2767337" y="1341017"/>
            <a:chExt cx="3197477" cy="124742"/>
          </a:xfrm>
        </p:grpSpPr>
        <p:sp>
          <p:nvSpPr>
            <p:cNvPr id="62" name="Ellipse 61"/>
            <p:cNvSpPr/>
            <p:nvPr/>
          </p:nvSpPr>
          <p:spPr>
            <a:xfrm>
              <a:off x="2767337" y="1353010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205509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643681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081853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4520025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4958197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396369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834540" y="1341017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sp>
        <p:nvSpPr>
          <p:cNvPr id="32" name="Ellipse 31"/>
          <p:cNvSpPr/>
          <p:nvPr/>
        </p:nvSpPr>
        <p:spPr>
          <a:xfrm>
            <a:off x="2727742" y="4045750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3" name="Ellipse 32"/>
          <p:cNvSpPr/>
          <p:nvPr/>
        </p:nvSpPr>
        <p:spPr>
          <a:xfrm>
            <a:off x="3158596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4" name="Ellipse 33"/>
          <p:cNvSpPr/>
          <p:nvPr/>
        </p:nvSpPr>
        <p:spPr>
          <a:xfrm>
            <a:off x="3589450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5" name="Ellipse 34"/>
          <p:cNvSpPr/>
          <p:nvPr/>
        </p:nvSpPr>
        <p:spPr>
          <a:xfrm>
            <a:off x="4020304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6" name="Ellipse 35"/>
          <p:cNvSpPr/>
          <p:nvPr/>
        </p:nvSpPr>
        <p:spPr>
          <a:xfrm>
            <a:off x="4451158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7" name="Ellipse 36"/>
          <p:cNvSpPr/>
          <p:nvPr/>
        </p:nvSpPr>
        <p:spPr>
          <a:xfrm>
            <a:off x="4882012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8" name="Ellipse 37"/>
          <p:cNvSpPr/>
          <p:nvPr/>
        </p:nvSpPr>
        <p:spPr>
          <a:xfrm>
            <a:off x="5312866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48" name="Ellipse 147"/>
          <p:cNvSpPr/>
          <p:nvPr/>
        </p:nvSpPr>
        <p:spPr>
          <a:xfrm>
            <a:off x="5743718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69" name="Accolade fermante 68"/>
          <p:cNvSpPr/>
          <p:nvPr/>
        </p:nvSpPr>
        <p:spPr>
          <a:xfrm rot="16200000">
            <a:off x="5538915" y="929699"/>
            <a:ext cx="300967" cy="3719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463318" y="808457"/>
            <a:ext cx="73030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dirty="0" smtClean="0"/>
              <a:t>2 m</a:t>
            </a:r>
            <a:endParaRPr lang="fr-FR" dirty="0"/>
          </a:p>
        </p:txBody>
      </p:sp>
      <p:sp>
        <p:nvSpPr>
          <p:cNvPr id="182" name="Accolade fermante 181"/>
          <p:cNvSpPr/>
          <p:nvPr/>
        </p:nvSpPr>
        <p:spPr>
          <a:xfrm rot="5400000" flipV="1">
            <a:off x="2853089" y="4135733"/>
            <a:ext cx="309029" cy="4358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83" name="ZoneTexte 182"/>
          <p:cNvSpPr txBox="1"/>
          <p:nvPr/>
        </p:nvSpPr>
        <p:spPr>
          <a:xfrm>
            <a:off x="2773677" y="4251357"/>
            <a:ext cx="73030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dirty="0" smtClean="0"/>
              <a:t>2 m</a:t>
            </a:r>
            <a:endParaRPr lang="fr-FR" dirty="0"/>
          </a:p>
        </p:txBody>
      </p:sp>
      <p:cxnSp>
        <p:nvCxnSpPr>
          <p:cNvPr id="96" name="Connecteur droit avec flèche 95"/>
          <p:cNvCxnSpPr/>
          <p:nvPr/>
        </p:nvCxnSpPr>
        <p:spPr>
          <a:xfrm flipV="1">
            <a:off x="6193626" y="4055366"/>
            <a:ext cx="4913495" cy="343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ZoneTexte 163"/>
          <p:cNvSpPr txBox="1"/>
          <p:nvPr/>
        </p:nvSpPr>
        <p:spPr>
          <a:xfrm>
            <a:off x="6384618" y="4132304"/>
            <a:ext cx="1881156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Reprendre </a:t>
            </a:r>
            <a:r>
              <a:rPr lang="fr-FR" sz="1000" dirty="0"/>
              <a:t>de la </a:t>
            </a:r>
            <a:r>
              <a:rPr lang="fr-FR" sz="1000" dirty="0" smtClean="0"/>
              <a:t>vitesse sur 20 m</a:t>
            </a:r>
            <a:endParaRPr lang="fr-FR" sz="1000" dirty="0"/>
          </a:p>
        </p:txBody>
      </p:sp>
      <p:sp>
        <p:nvSpPr>
          <p:cNvPr id="27" name="Ellipse 26"/>
          <p:cNvSpPr/>
          <p:nvPr/>
        </p:nvSpPr>
        <p:spPr>
          <a:xfrm>
            <a:off x="1016633" y="4467555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9" name="Ellipse 28"/>
          <p:cNvSpPr/>
          <p:nvPr/>
        </p:nvSpPr>
        <p:spPr>
          <a:xfrm>
            <a:off x="1028031" y="3988423"/>
            <a:ext cx="130274" cy="1127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51" name="Demi-tour 150"/>
          <p:cNvSpPr/>
          <p:nvPr/>
        </p:nvSpPr>
        <p:spPr>
          <a:xfrm rot="16200000">
            <a:off x="462757" y="4586401"/>
            <a:ext cx="1136776" cy="387334"/>
          </a:xfrm>
          <a:prstGeom prst="uturnArrow">
            <a:avLst/>
          </a:prstGeom>
          <a:solidFill>
            <a:schemeClr val="tx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3" name="Accolade fermante 192"/>
          <p:cNvSpPr/>
          <p:nvPr/>
        </p:nvSpPr>
        <p:spPr>
          <a:xfrm>
            <a:off x="1200672" y="4008599"/>
            <a:ext cx="300967" cy="5272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94" name="ZoneTexte 193"/>
          <p:cNvSpPr txBox="1"/>
          <p:nvPr/>
        </p:nvSpPr>
        <p:spPr>
          <a:xfrm rot="5400000">
            <a:off x="1181890" y="4184460"/>
            <a:ext cx="73030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dirty="0" smtClean="0"/>
              <a:t>1,5m</a:t>
            </a:r>
            <a:endParaRPr lang="fr-FR" dirty="0"/>
          </a:p>
        </p:txBody>
      </p:sp>
      <p:grpSp>
        <p:nvGrpSpPr>
          <p:cNvPr id="225" name="Grouper 224"/>
          <p:cNvGrpSpPr/>
          <p:nvPr/>
        </p:nvGrpSpPr>
        <p:grpSpPr>
          <a:xfrm>
            <a:off x="160713" y="4812476"/>
            <a:ext cx="542906" cy="1037040"/>
            <a:chOff x="215798" y="4812476"/>
            <a:chExt cx="542906" cy="1037040"/>
          </a:xfrm>
        </p:grpSpPr>
        <p:sp>
          <p:nvSpPr>
            <p:cNvPr id="196" name="ZoneTexte 195"/>
            <p:cNvSpPr txBox="1"/>
            <p:nvPr/>
          </p:nvSpPr>
          <p:spPr>
            <a:xfrm rot="5400000">
              <a:off x="153451" y="5244263"/>
              <a:ext cx="1037040" cy="173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97" name="Ellipse 196"/>
            <p:cNvSpPr/>
            <p:nvPr/>
          </p:nvSpPr>
          <p:spPr>
            <a:xfrm rot="5400000">
              <a:off x="547675" y="5585624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8" name="Ellipse 197"/>
            <p:cNvSpPr/>
            <p:nvPr/>
          </p:nvSpPr>
          <p:spPr>
            <a:xfrm rot="5400000">
              <a:off x="207036" y="5585624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9" name="Ellipse 198"/>
            <p:cNvSpPr/>
            <p:nvPr/>
          </p:nvSpPr>
          <p:spPr>
            <a:xfrm rot="5400000">
              <a:off x="547675" y="4974399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00" name="Ellipse 199"/>
            <p:cNvSpPr/>
            <p:nvPr/>
          </p:nvSpPr>
          <p:spPr>
            <a:xfrm rot="5400000">
              <a:off x="207036" y="497032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cxnSp>
        <p:nvCxnSpPr>
          <p:cNvPr id="39" name="Connecteur en angle 38"/>
          <p:cNvCxnSpPr>
            <a:endCxn id="117" idx="1"/>
          </p:cNvCxnSpPr>
          <p:nvPr/>
        </p:nvCxnSpPr>
        <p:spPr>
          <a:xfrm rot="16200000" flipH="1">
            <a:off x="359276" y="5888312"/>
            <a:ext cx="414498" cy="3228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Image 20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66" y="5817032"/>
            <a:ext cx="360000" cy="396000"/>
          </a:xfrm>
          <a:prstGeom prst="rect">
            <a:avLst/>
          </a:prstGeom>
        </p:spPr>
      </p:pic>
      <p:grpSp>
        <p:nvGrpSpPr>
          <p:cNvPr id="232" name="Grouper 231"/>
          <p:cNvGrpSpPr/>
          <p:nvPr/>
        </p:nvGrpSpPr>
        <p:grpSpPr>
          <a:xfrm>
            <a:off x="11154972" y="1151409"/>
            <a:ext cx="557747" cy="1127078"/>
            <a:chOff x="11118456" y="1151409"/>
            <a:chExt cx="557747" cy="1127078"/>
          </a:xfrm>
        </p:grpSpPr>
        <p:sp>
          <p:nvSpPr>
            <p:cNvPr id="12" name="Ellipse 11"/>
            <p:cNvSpPr/>
            <p:nvPr/>
          </p:nvSpPr>
          <p:spPr>
            <a:xfrm>
              <a:off x="11118456" y="1558759"/>
              <a:ext cx="130274" cy="11274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1122562" y="1151409"/>
              <a:ext cx="130274" cy="1127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06" name="Demi-tour 205"/>
            <p:cNvSpPr/>
            <p:nvPr/>
          </p:nvSpPr>
          <p:spPr>
            <a:xfrm rot="5400000" flipH="1">
              <a:off x="10985543" y="1587827"/>
              <a:ext cx="993986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Grouper 233"/>
          <p:cNvGrpSpPr/>
          <p:nvPr/>
        </p:nvGrpSpPr>
        <p:grpSpPr>
          <a:xfrm>
            <a:off x="11284645" y="4932478"/>
            <a:ext cx="428074" cy="1327543"/>
            <a:chOff x="11143574" y="4932478"/>
            <a:chExt cx="428074" cy="1327543"/>
          </a:xfrm>
        </p:grpSpPr>
        <p:sp>
          <p:nvSpPr>
            <p:cNvPr id="214" name="Ellipse 213"/>
            <p:cNvSpPr/>
            <p:nvPr/>
          </p:nvSpPr>
          <p:spPr>
            <a:xfrm flipH="1">
              <a:off x="11143574" y="5444457"/>
              <a:ext cx="130274" cy="11274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15" name="Ellipse 214"/>
            <p:cNvSpPr/>
            <p:nvPr/>
          </p:nvSpPr>
          <p:spPr>
            <a:xfrm flipH="1">
              <a:off x="11154972" y="4932478"/>
              <a:ext cx="130274" cy="1127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16" name="Demi-tour 215"/>
            <p:cNvSpPr/>
            <p:nvPr/>
          </p:nvSpPr>
          <p:spPr>
            <a:xfrm rot="5400000" flipH="1">
              <a:off x="10809593" y="5497966"/>
              <a:ext cx="1136776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17" name="Ellipse 216"/>
          <p:cNvSpPr/>
          <p:nvPr/>
        </p:nvSpPr>
        <p:spPr>
          <a:xfrm>
            <a:off x="948568" y="248500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8" name="Ellipse 217"/>
          <p:cNvSpPr/>
          <p:nvPr/>
        </p:nvSpPr>
        <p:spPr>
          <a:xfrm>
            <a:off x="959966" y="2005871"/>
            <a:ext cx="130274" cy="1127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9" name="Demi-tour 218"/>
          <p:cNvSpPr/>
          <p:nvPr/>
        </p:nvSpPr>
        <p:spPr>
          <a:xfrm rot="16200000">
            <a:off x="394692" y="2603849"/>
            <a:ext cx="1136776" cy="387334"/>
          </a:xfrm>
          <a:prstGeom prst="uturnArrow">
            <a:avLst/>
          </a:prstGeom>
          <a:solidFill>
            <a:schemeClr val="tx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33" name="Grouper 232"/>
          <p:cNvGrpSpPr/>
          <p:nvPr/>
        </p:nvGrpSpPr>
        <p:grpSpPr>
          <a:xfrm>
            <a:off x="11154972" y="3000042"/>
            <a:ext cx="557747" cy="1089633"/>
            <a:chOff x="11154972" y="3000042"/>
            <a:chExt cx="557747" cy="1089633"/>
          </a:xfrm>
        </p:grpSpPr>
        <p:sp>
          <p:nvSpPr>
            <p:cNvPr id="221" name="Ellipse 220"/>
            <p:cNvSpPr/>
            <p:nvPr/>
          </p:nvSpPr>
          <p:spPr>
            <a:xfrm>
              <a:off x="11154972" y="3446191"/>
              <a:ext cx="130274" cy="12348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11159078" y="3000042"/>
              <a:ext cx="130274" cy="123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23" name="Demi-tour 222"/>
            <p:cNvSpPr/>
            <p:nvPr/>
          </p:nvSpPr>
          <p:spPr>
            <a:xfrm rot="5400000" flipH="1">
              <a:off x="11075216" y="3452173"/>
              <a:ext cx="887671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229" name="Connecteur droit 228"/>
          <p:cNvCxnSpPr>
            <a:stCxn id="70" idx="3"/>
          </p:cNvCxnSpPr>
          <p:nvPr/>
        </p:nvCxnSpPr>
        <p:spPr>
          <a:xfrm>
            <a:off x="6193626" y="993120"/>
            <a:ext cx="0" cy="584293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06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Connecteur droit avec flèche 119"/>
          <p:cNvCxnSpPr/>
          <p:nvPr/>
        </p:nvCxnSpPr>
        <p:spPr>
          <a:xfrm flipV="1">
            <a:off x="6201080" y="5255234"/>
            <a:ext cx="5076112" cy="7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250455" y="6055976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5" name="Ellipse 4"/>
          <p:cNvSpPr/>
          <p:nvPr/>
        </p:nvSpPr>
        <p:spPr>
          <a:xfrm>
            <a:off x="1257377" y="6385348"/>
            <a:ext cx="130274" cy="1127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6" name="Ellipse 5"/>
          <p:cNvSpPr/>
          <p:nvPr/>
        </p:nvSpPr>
        <p:spPr>
          <a:xfrm>
            <a:off x="9118343" y="603094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7" name="Ellipse 6"/>
          <p:cNvSpPr/>
          <p:nvPr/>
        </p:nvSpPr>
        <p:spPr>
          <a:xfrm>
            <a:off x="9118343" y="635655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8" name="Ellipse 7"/>
          <p:cNvSpPr/>
          <p:nvPr/>
        </p:nvSpPr>
        <p:spPr>
          <a:xfrm>
            <a:off x="9753663" y="603094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9" name="Ellipse 8"/>
          <p:cNvSpPr/>
          <p:nvPr/>
        </p:nvSpPr>
        <p:spPr>
          <a:xfrm>
            <a:off x="9753663" y="635655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7" name="Ellipse 16"/>
          <p:cNvSpPr/>
          <p:nvPr/>
        </p:nvSpPr>
        <p:spPr>
          <a:xfrm>
            <a:off x="7874289" y="5191044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8" name="Ellipse 17"/>
          <p:cNvSpPr/>
          <p:nvPr/>
        </p:nvSpPr>
        <p:spPr>
          <a:xfrm>
            <a:off x="7478620" y="5197922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cxnSp>
        <p:nvCxnSpPr>
          <p:cNvPr id="78" name="Connecteur droit avec flèche 77"/>
          <p:cNvCxnSpPr>
            <a:stCxn id="117" idx="3"/>
          </p:cNvCxnSpPr>
          <p:nvPr/>
        </p:nvCxnSpPr>
        <p:spPr>
          <a:xfrm>
            <a:off x="1390155" y="6256964"/>
            <a:ext cx="7689825" cy="70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9183480" y="6252679"/>
            <a:ext cx="611614" cy="40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V="1">
            <a:off x="9949098" y="6249349"/>
            <a:ext cx="1125106" cy="14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1420078" y="5257501"/>
            <a:ext cx="4662973" cy="55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Forme libre 100"/>
          <p:cNvSpPr/>
          <p:nvPr/>
        </p:nvSpPr>
        <p:spPr>
          <a:xfrm>
            <a:off x="404715" y="1351784"/>
            <a:ext cx="665188" cy="257049"/>
          </a:xfrm>
          <a:custGeom>
            <a:avLst/>
            <a:gdLst>
              <a:gd name="connsiteX0" fmla="*/ 455576 w 455576"/>
              <a:gd name="connsiteY0" fmla="*/ 12446 h 388710"/>
              <a:gd name="connsiteX1" fmla="*/ 126306 w 455576"/>
              <a:gd name="connsiteY1" fmla="*/ 12446 h 388710"/>
              <a:gd name="connsiteX2" fmla="*/ 8710 w 455576"/>
              <a:gd name="connsiteY2" fmla="*/ 141787 h 388710"/>
              <a:gd name="connsiteX3" fmla="*/ 8710 w 455576"/>
              <a:gd name="connsiteY3" fmla="*/ 388710 h 3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76" h="388710">
                <a:moveTo>
                  <a:pt x="455576" y="12446"/>
                </a:moveTo>
                <a:cubicBezTo>
                  <a:pt x="328180" y="1667"/>
                  <a:pt x="200784" y="-9111"/>
                  <a:pt x="126306" y="12446"/>
                </a:cubicBezTo>
                <a:cubicBezTo>
                  <a:pt x="51828" y="34003"/>
                  <a:pt x="28309" y="79076"/>
                  <a:pt x="8710" y="141787"/>
                </a:cubicBezTo>
                <a:cubicBezTo>
                  <a:pt x="-10889" y="204498"/>
                  <a:pt x="8710" y="388710"/>
                  <a:pt x="8710" y="38871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17" name="ZoneTexte 116"/>
          <p:cNvSpPr txBox="1"/>
          <p:nvPr/>
        </p:nvSpPr>
        <p:spPr>
          <a:xfrm>
            <a:off x="727928" y="6056912"/>
            <a:ext cx="662227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Départ Parcours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9079979" y="6435956"/>
            <a:ext cx="1010689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Zone d’arrêt</a:t>
            </a:r>
          </a:p>
          <a:p>
            <a:pPr algn="ctr"/>
            <a:r>
              <a:rPr lang="fr-FR" sz="1000" dirty="0" smtClean="0"/>
              <a:t>Urgence 3 </a:t>
            </a:r>
            <a:r>
              <a:rPr lang="fr-FR" sz="1000" dirty="0"/>
              <a:t>m</a:t>
            </a:r>
          </a:p>
        </p:txBody>
      </p:sp>
      <p:cxnSp>
        <p:nvCxnSpPr>
          <p:cNvPr id="133" name="Connecteur droit avec flèche 132"/>
          <p:cNvCxnSpPr/>
          <p:nvPr/>
        </p:nvCxnSpPr>
        <p:spPr>
          <a:xfrm flipV="1">
            <a:off x="1682745" y="2236877"/>
            <a:ext cx="8626695" cy="267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045499" y="6364821"/>
            <a:ext cx="2944359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Accélération pour prendre de la </a:t>
            </a:r>
            <a:r>
              <a:rPr lang="fr-FR" sz="1000" dirty="0" smtClean="0"/>
              <a:t>vitesse (30 m)</a:t>
            </a:r>
            <a:endParaRPr lang="fr-FR" sz="1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7787365" y="3356597"/>
            <a:ext cx="1910022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la </a:t>
            </a:r>
            <a:r>
              <a:rPr lang="fr-FR" sz="1000" dirty="0" smtClean="0"/>
              <a:t>vitesse sur </a:t>
            </a:r>
            <a:r>
              <a:rPr lang="fr-FR" sz="1000" dirty="0" smtClean="0"/>
              <a:t>20m et doubler son collègue</a:t>
            </a:r>
            <a:endParaRPr lang="fr-FR" sz="1000" dirty="0"/>
          </a:p>
        </p:txBody>
      </p:sp>
      <p:sp>
        <p:nvSpPr>
          <p:cNvPr id="84" name="Titre 83"/>
          <p:cNvSpPr>
            <a:spLocks noGrp="1"/>
          </p:cNvSpPr>
          <p:nvPr>
            <p:ph type="title"/>
          </p:nvPr>
        </p:nvSpPr>
        <p:spPr>
          <a:xfrm>
            <a:off x="1016633" y="137502"/>
            <a:ext cx="10167681" cy="4708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Parcours par 1,2, 3 ou 4 (40m*20m</a:t>
            </a:r>
            <a:r>
              <a:rPr lang="fr-FR" sz="3600" dirty="0" smtClean="0"/>
              <a:t>)</a:t>
            </a:r>
            <a:endParaRPr lang="fr-FR" sz="3600" dirty="0"/>
          </a:p>
        </p:txBody>
      </p:sp>
      <p:sp>
        <p:nvSpPr>
          <p:cNvPr id="71" name="Ellipse 70"/>
          <p:cNvSpPr/>
          <p:nvPr/>
        </p:nvSpPr>
        <p:spPr>
          <a:xfrm>
            <a:off x="60222" y="1688864"/>
            <a:ext cx="130274" cy="112749"/>
          </a:xfrm>
          <a:prstGeom prst="ellipse">
            <a:avLst/>
          </a:prstGeom>
          <a:solidFill>
            <a:schemeClr val="accent6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72" name="Ellipse 71"/>
          <p:cNvSpPr/>
          <p:nvPr/>
        </p:nvSpPr>
        <p:spPr>
          <a:xfrm>
            <a:off x="655936" y="1688864"/>
            <a:ext cx="130274" cy="112749"/>
          </a:xfrm>
          <a:prstGeom prst="ellipse">
            <a:avLst/>
          </a:prstGeom>
          <a:solidFill>
            <a:schemeClr val="accent6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cxnSp>
        <p:nvCxnSpPr>
          <p:cNvPr id="103" name="Connecteur droit avec flèche 102"/>
          <p:cNvCxnSpPr/>
          <p:nvPr/>
        </p:nvCxnSpPr>
        <p:spPr>
          <a:xfrm>
            <a:off x="410867" y="1939362"/>
            <a:ext cx="4049" cy="2637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4" name="Image 9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25" y="5829948"/>
            <a:ext cx="360000" cy="396000"/>
          </a:xfrm>
          <a:prstGeom prst="rect">
            <a:avLst/>
          </a:prstGeom>
        </p:spPr>
      </p:pic>
      <p:sp>
        <p:nvSpPr>
          <p:cNvPr id="100" name="ZoneTexte 99"/>
          <p:cNvSpPr txBox="1"/>
          <p:nvPr/>
        </p:nvSpPr>
        <p:spPr>
          <a:xfrm>
            <a:off x="10392211" y="6340795"/>
            <a:ext cx="1799790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</a:t>
            </a:r>
            <a:r>
              <a:rPr lang="fr-FR" sz="900" dirty="0" smtClean="0"/>
              <a:t>en indiquant avec le </a:t>
            </a:r>
            <a:r>
              <a:rPr lang="fr-FR" sz="900" dirty="0"/>
              <a:t>bras gauche à l’horizontale </a:t>
            </a:r>
            <a:r>
              <a:rPr lang="fr-FR" sz="900" dirty="0" smtClean="0"/>
              <a:t>au début du </a:t>
            </a:r>
            <a:r>
              <a:rPr lang="fr-FR" sz="900" dirty="0"/>
              <a:t>virage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9479360" y="5266684"/>
            <a:ext cx="1959221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/>
              <a:t>Prendre de la </a:t>
            </a:r>
            <a:r>
              <a:rPr lang="fr-FR" sz="1000" dirty="0" smtClean="0"/>
              <a:t>vitesse sur </a:t>
            </a:r>
            <a:r>
              <a:rPr lang="fr-FR" sz="1000" dirty="0" smtClean="0"/>
              <a:t>10m</a:t>
            </a:r>
            <a:endParaRPr lang="fr-FR" sz="1000" dirty="0"/>
          </a:p>
        </p:txBody>
      </p:sp>
      <p:pic>
        <p:nvPicPr>
          <p:cNvPr id="122" name="Image 12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98" y="4829509"/>
            <a:ext cx="360000" cy="396000"/>
          </a:xfrm>
          <a:prstGeom prst="rect">
            <a:avLst/>
          </a:prstGeom>
        </p:spPr>
      </p:pic>
      <p:pic>
        <p:nvPicPr>
          <p:cNvPr id="128" name="Image 12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73" y="4845771"/>
            <a:ext cx="360000" cy="396000"/>
          </a:xfrm>
          <a:prstGeom prst="rect">
            <a:avLst/>
          </a:prstGeom>
        </p:spPr>
      </p:pic>
      <p:sp>
        <p:nvSpPr>
          <p:cNvPr id="129" name="ZoneTexte 128"/>
          <p:cNvSpPr txBox="1"/>
          <p:nvPr/>
        </p:nvSpPr>
        <p:spPr>
          <a:xfrm>
            <a:off x="613964" y="5416871"/>
            <a:ext cx="1682620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900" dirty="0"/>
              <a:t>Tourner à </a:t>
            </a:r>
            <a:r>
              <a:rPr lang="fr-FR" sz="900" dirty="0" smtClean="0"/>
              <a:t>droite </a:t>
            </a:r>
            <a:r>
              <a:rPr lang="fr-FR" sz="900" dirty="0"/>
              <a:t>en indiquant avec le bras </a:t>
            </a:r>
            <a:r>
              <a:rPr lang="fr-FR" sz="900" dirty="0" smtClean="0"/>
              <a:t>droit </a:t>
            </a:r>
            <a:r>
              <a:rPr lang="fr-FR" sz="900" dirty="0"/>
              <a:t>à l’horizontale au début du virage</a:t>
            </a:r>
          </a:p>
        </p:txBody>
      </p:sp>
      <p:cxnSp>
        <p:nvCxnSpPr>
          <p:cNvPr id="130" name="Connecteur droit avec flèche 129"/>
          <p:cNvCxnSpPr/>
          <p:nvPr/>
        </p:nvCxnSpPr>
        <p:spPr>
          <a:xfrm flipV="1">
            <a:off x="1870153" y="4158499"/>
            <a:ext cx="662667" cy="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10370983" y="2408257"/>
            <a:ext cx="1696522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en indiquant avec le bras gauche à l’horizontale au début du virage</a:t>
            </a:r>
          </a:p>
        </p:txBody>
      </p:sp>
      <p:cxnSp>
        <p:nvCxnSpPr>
          <p:cNvPr id="139" name="Connecteur droit avec flèche 138"/>
          <p:cNvCxnSpPr/>
          <p:nvPr/>
        </p:nvCxnSpPr>
        <p:spPr>
          <a:xfrm flipH="1">
            <a:off x="1223271" y="3270416"/>
            <a:ext cx="3457580" cy="137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Image 14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2" y="2860053"/>
            <a:ext cx="360000" cy="396000"/>
          </a:xfrm>
          <a:prstGeom prst="rect">
            <a:avLst/>
          </a:prstGeom>
        </p:spPr>
      </p:pic>
      <p:pic>
        <p:nvPicPr>
          <p:cNvPr id="144" name="Image 14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02" y="3665286"/>
            <a:ext cx="360000" cy="396000"/>
          </a:xfrm>
          <a:prstGeom prst="rect">
            <a:avLst/>
          </a:prstGeom>
        </p:spPr>
      </p:pic>
      <p:sp>
        <p:nvSpPr>
          <p:cNvPr id="145" name="ZoneTexte 144"/>
          <p:cNvSpPr txBox="1"/>
          <p:nvPr/>
        </p:nvSpPr>
        <p:spPr>
          <a:xfrm>
            <a:off x="613964" y="3385145"/>
            <a:ext cx="1602747" cy="6463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900" dirty="0"/>
              <a:t>Tourner à gauche en indiquant avec le bras gauche à l’horizontale au début du virage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3751564" y="2362888"/>
            <a:ext cx="5816979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1 : accélérer, 2 se doubler au moins 2 fois, par 3 ou 4 </a:t>
            </a:r>
            <a:r>
              <a:rPr lang="fr-FR" sz="1000" smtClean="0"/>
              <a:t>se doubler au moins 1 fois</a:t>
            </a:r>
            <a:endParaRPr lang="fr-FR" sz="1000" dirty="0"/>
          </a:p>
        </p:txBody>
      </p:sp>
      <p:pic>
        <p:nvPicPr>
          <p:cNvPr id="149" name="Image 14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62" y="1832343"/>
            <a:ext cx="360000" cy="396000"/>
          </a:xfrm>
          <a:prstGeom prst="rect">
            <a:avLst/>
          </a:prstGeom>
        </p:spPr>
      </p:pic>
      <p:pic>
        <p:nvPicPr>
          <p:cNvPr id="150" name="Image 14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42" y="1726557"/>
            <a:ext cx="360000" cy="396000"/>
          </a:xfrm>
          <a:prstGeom prst="rect">
            <a:avLst/>
          </a:prstGeom>
        </p:spPr>
      </p:pic>
      <p:sp>
        <p:nvSpPr>
          <p:cNvPr id="152" name="ZoneTexte 151"/>
          <p:cNvSpPr txBox="1"/>
          <p:nvPr/>
        </p:nvSpPr>
        <p:spPr>
          <a:xfrm>
            <a:off x="10370983" y="4198411"/>
            <a:ext cx="1696522" cy="50782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r"/>
            <a:r>
              <a:rPr lang="fr-FR" sz="900" dirty="0"/>
              <a:t>Tourner à gauche en indiquant avec le bras gauche à l’horizontale au début du virage</a:t>
            </a:r>
          </a:p>
        </p:txBody>
      </p:sp>
      <p:cxnSp>
        <p:nvCxnSpPr>
          <p:cNvPr id="154" name="Connecteur droit avec flèche 153"/>
          <p:cNvCxnSpPr/>
          <p:nvPr/>
        </p:nvCxnSpPr>
        <p:spPr>
          <a:xfrm flipH="1" flipV="1">
            <a:off x="8940770" y="1365244"/>
            <a:ext cx="2155802" cy="18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5053789" y="3282914"/>
            <a:ext cx="6167285" cy="12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er 114"/>
          <p:cNvGrpSpPr/>
          <p:nvPr/>
        </p:nvGrpSpPr>
        <p:grpSpPr>
          <a:xfrm>
            <a:off x="10144152" y="1929866"/>
            <a:ext cx="1108204" cy="502616"/>
            <a:chOff x="9978897" y="1929866"/>
            <a:chExt cx="1108204" cy="502616"/>
          </a:xfrm>
        </p:grpSpPr>
        <p:sp>
          <p:nvSpPr>
            <p:cNvPr id="124" name="ZoneTexte 123"/>
            <p:cNvSpPr txBox="1"/>
            <p:nvPr/>
          </p:nvSpPr>
          <p:spPr>
            <a:xfrm>
              <a:off x="9978897" y="1939362"/>
              <a:ext cx="1108204" cy="297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0748472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10748472" y="2297663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10148264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10144185" y="2297662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37" name="Grouper 136"/>
          <p:cNvGrpSpPr/>
          <p:nvPr/>
        </p:nvGrpSpPr>
        <p:grpSpPr>
          <a:xfrm>
            <a:off x="933728" y="1105975"/>
            <a:ext cx="1060170" cy="486114"/>
            <a:chOff x="1154068" y="1105975"/>
            <a:chExt cx="1060170" cy="486114"/>
          </a:xfrm>
        </p:grpSpPr>
        <p:sp>
          <p:nvSpPr>
            <p:cNvPr id="187" name="ZoneTexte 186"/>
            <p:cNvSpPr txBox="1"/>
            <p:nvPr/>
          </p:nvSpPr>
          <p:spPr>
            <a:xfrm>
              <a:off x="1154068" y="1105975"/>
              <a:ext cx="1060170" cy="3607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88" name="Ellipse 187"/>
            <p:cNvSpPr/>
            <p:nvPr/>
          </p:nvSpPr>
          <p:spPr>
            <a:xfrm>
              <a:off x="1903085" y="1171752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89" name="Ellipse 188"/>
            <p:cNvSpPr/>
            <p:nvPr/>
          </p:nvSpPr>
          <p:spPr>
            <a:xfrm>
              <a:off x="1903085" y="147934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0" name="Ellipse 189"/>
            <p:cNvSpPr/>
            <p:nvPr/>
          </p:nvSpPr>
          <p:spPr>
            <a:xfrm>
              <a:off x="1335928" y="1171752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1331849" y="147934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sp>
        <p:nvSpPr>
          <p:cNvPr id="32" name="Ellipse 31"/>
          <p:cNvSpPr/>
          <p:nvPr/>
        </p:nvSpPr>
        <p:spPr>
          <a:xfrm>
            <a:off x="2727742" y="4045750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34" name="Ellipse 33"/>
          <p:cNvSpPr/>
          <p:nvPr/>
        </p:nvSpPr>
        <p:spPr>
          <a:xfrm>
            <a:off x="3589450" y="4033302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82" name="Accolade fermante 181"/>
          <p:cNvSpPr/>
          <p:nvPr/>
        </p:nvSpPr>
        <p:spPr>
          <a:xfrm rot="5400000" flipV="1">
            <a:off x="3062159" y="3926664"/>
            <a:ext cx="309029" cy="854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83" name="ZoneTexte 182"/>
          <p:cNvSpPr txBox="1"/>
          <p:nvPr/>
        </p:nvSpPr>
        <p:spPr>
          <a:xfrm>
            <a:off x="2977585" y="4274012"/>
            <a:ext cx="556344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mtClean="0"/>
              <a:t>4 m</a:t>
            </a:r>
            <a:endParaRPr lang="fr-FR" dirty="0"/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3899197" y="4045750"/>
            <a:ext cx="4917285" cy="66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ZoneTexte 163"/>
          <p:cNvSpPr txBox="1"/>
          <p:nvPr/>
        </p:nvSpPr>
        <p:spPr>
          <a:xfrm>
            <a:off x="4262299" y="4176580"/>
            <a:ext cx="1881156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Reprendre </a:t>
            </a:r>
            <a:r>
              <a:rPr lang="fr-FR" sz="1000" dirty="0"/>
              <a:t>de la </a:t>
            </a:r>
            <a:r>
              <a:rPr lang="fr-FR" sz="1000" dirty="0" smtClean="0"/>
              <a:t>vitesse sur 20 </a:t>
            </a:r>
            <a:r>
              <a:rPr lang="fr-FR" sz="1000" dirty="0" smtClean="0"/>
              <a:t>m et doubler son collègue</a:t>
            </a:r>
            <a:endParaRPr lang="fr-FR" sz="1000" dirty="0"/>
          </a:p>
        </p:txBody>
      </p:sp>
      <p:sp>
        <p:nvSpPr>
          <p:cNvPr id="27" name="Ellipse 26"/>
          <p:cNvSpPr/>
          <p:nvPr/>
        </p:nvSpPr>
        <p:spPr>
          <a:xfrm>
            <a:off x="1016633" y="4467555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9" name="Ellipse 28"/>
          <p:cNvSpPr/>
          <p:nvPr/>
        </p:nvSpPr>
        <p:spPr>
          <a:xfrm>
            <a:off x="1028031" y="3988423"/>
            <a:ext cx="130274" cy="1127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51" name="Demi-tour 150"/>
          <p:cNvSpPr/>
          <p:nvPr/>
        </p:nvSpPr>
        <p:spPr>
          <a:xfrm rot="16200000">
            <a:off x="462757" y="4586401"/>
            <a:ext cx="1136776" cy="387334"/>
          </a:xfrm>
          <a:prstGeom prst="uturnArrow">
            <a:avLst/>
          </a:prstGeom>
          <a:solidFill>
            <a:schemeClr val="tx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3" name="Accolade fermante 192"/>
          <p:cNvSpPr/>
          <p:nvPr/>
        </p:nvSpPr>
        <p:spPr>
          <a:xfrm>
            <a:off x="1200672" y="4008599"/>
            <a:ext cx="300967" cy="5272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94" name="ZoneTexte 193"/>
          <p:cNvSpPr txBox="1"/>
          <p:nvPr/>
        </p:nvSpPr>
        <p:spPr>
          <a:xfrm rot="5400000">
            <a:off x="1181890" y="4184460"/>
            <a:ext cx="730309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dirty="0" smtClean="0"/>
              <a:t>1,5m</a:t>
            </a:r>
            <a:endParaRPr lang="fr-FR" dirty="0"/>
          </a:p>
        </p:txBody>
      </p:sp>
      <p:grpSp>
        <p:nvGrpSpPr>
          <p:cNvPr id="225" name="Grouper 224"/>
          <p:cNvGrpSpPr/>
          <p:nvPr/>
        </p:nvGrpSpPr>
        <p:grpSpPr>
          <a:xfrm>
            <a:off x="160713" y="4812476"/>
            <a:ext cx="542906" cy="1037040"/>
            <a:chOff x="215798" y="4812476"/>
            <a:chExt cx="542906" cy="1037040"/>
          </a:xfrm>
        </p:grpSpPr>
        <p:sp>
          <p:nvSpPr>
            <p:cNvPr id="196" name="ZoneTexte 195"/>
            <p:cNvSpPr txBox="1"/>
            <p:nvPr/>
          </p:nvSpPr>
          <p:spPr>
            <a:xfrm rot="5400000">
              <a:off x="153451" y="5244263"/>
              <a:ext cx="1037040" cy="173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197" name="Ellipse 196"/>
            <p:cNvSpPr/>
            <p:nvPr/>
          </p:nvSpPr>
          <p:spPr>
            <a:xfrm rot="5400000">
              <a:off x="547675" y="5585624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8" name="Ellipse 197"/>
            <p:cNvSpPr/>
            <p:nvPr/>
          </p:nvSpPr>
          <p:spPr>
            <a:xfrm rot="5400000">
              <a:off x="207036" y="5585624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99" name="Ellipse 198"/>
            <p:cNvSpPr/>
            <p:nvPr/>
          </p:nvSpPr>
          <p:spPr>
            <a:xfrm rot="5400000">
              <a:off x="547675" y="4974399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00" name="Ellipse 199"/>
            <p:cNvSpPr/>
            <p:nvPr/>
          </p:nvSpPr>
          <p:spPr>
            <a:xfrm rot="5400000">
              <a:off x="207036" y="4970320"/>
              <a:ext cx="130274" cy="11274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cxnSp>
        <p:nvCxnSpPr>
          <p:cNvPr id="39" name="Connecteur en angle 38"/>
          <p:cNvCxnSpPr>
            <a:endCxn id="117" idx="1"/>
          </p:cNvCxnSpPr>
          <p:nvPr/>
        </p:nvCxnSpPr>
        <p:spPr>
          <a:xfrm rot="16200000" flipH="1">
            <a:off x="359276" y="5888312"/>
            <a:ext cx="414498" cy="32280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Image 20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166" y="5817032"/>
            <a:ext cx="360000" cy="396000"/>
          </a:xfrm>
          <a:prstGeom prst="rect">
            <a:avLst/>
          </a:prstGeom>
        </p:spPr>
      </p:pic>
      <p:grpSp>
        <p:nvGrpSpPr>
          <p:cNvPr id="232" name="Grouper 231"/>
          <p:cNvGrpSpPr/>
          <p:nvPr/>
        </p:nvGrpSpPr>
        <p:grpSpPr>
          <a:xfrm>
            <a:off x="11154972" y="1151409"/>
            <a:ext cx="557747" cy="1127078"/>
            <a:chOff x="11118456" y="1151409"/>
            <a:chExt cx="557747" cy="1127078"/>
          </a:xfrm>
        </p:grpSpPr>
        <p:sp>
          <p:nvSpPr>
            <p:cNvPr id="12" name="Ellipse 11"/>
            <p:cNvSpPr/>
            <p:nvPr/>
          </p:nvSpPr>
          <p:spPr>
            <a:xfrm>
              <a:off x="11118456" y="1558759"/>
              <a:ext cx="130274" cy="11274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1122562" y="1151409"/>
              <a:ext cx="130274" cy="1127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06" name="Demi-tour 205"/>
            <p:cNvSpPr/>
            <p:nvPr/>
          </p:nvSpPr>
          <p:spPr>
            <a:xfrm rot="5400000" flipH="1">
              <a:off x="10985543" y="1587827"/>
              <a:ext cx="993986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Grouper 233"/>
          <p:cNvGrpSpPr/>
          <p:nvPr/>
        </p:nvGrpSpPr>
        <p:grpSpPr>
          <a:xfrm>
            <a:off x="11284645" y="4932478"/>
            <a:ext cx="428074" cy="1327543"/>
            <a:chOff x="11143574" y="4932478"/>
            <a:chExt cx="428074" cy="1327543"/>
          </a:xfrm>
        </p:grpSpPr>
        <p:sp>
          <p:nvSpPr>
            <p:cNvPr id="214" name="Ellipse 213"/>
            <p:cNvSpPr/>
            <p:nvPr/>
          </p:nvSpPr>
          <p:spPr>
            <a:xfrm flipH="1">
              <a:off x="11143574" y="5444457"/>
              <a:ext cx="130274" cy="11274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15" name="Ellipse 214"/>
            <p:cNvSpPr/>
            <p:nvPr/>
          </p:nvSpPr>
          <p:spPr>
            <a:xfrm flipH="1">
              <a:off x="11154972" y="4932478"/>
              <a:ext cx="130274" cy="1127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16" name="Demi-tour 215"/>
            <p:cNvSpPr/>
            <p:nvPr/>
          </p:nvSpPr>
          <p:spPr>
            <a:xfrm rot="5400000" flipH="1">
              <a:off x="10809593" y="5497966"/>
              <a:ext cx="1136776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17" name="Ellipse 216"/>
          <p:cNvSpPr/>
          <p:nvPr/>
        </p:nvSpPr>
        <p:spPr>
          <a:xfrm>
            <a:off x="948568" y="248500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8" name="Ellipse 217"/>
          <p:cNvSpPr/>
          <p:nvPr/>
        </p:nvSpPr>
        <p:spPr>
          <a:xfrm>
            <a:off x="959966" y="2005871"/>
            <a:ext cx="130274" cy="11274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219" name="Demi-tour 218"/>
          <p:cNvSpPr/>
          <p:nvPr/>
        </p:nvSpPr>
        <p:spPr>
          <a:xfrm rot="16200000">
            <a:off x="394692" y="2603849"/>
            <a:ext cx="1136776" cy="387334"/>
          </a:xfrm>
          <a:prstGeom prst="uturnArrow">
            <a:avLst/>
          </a:prstGeom>
          <a:solidFill>
            <a:schemeClr val="tx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33" name="Grouper 232"/>
          <p:cNvGrpSpPr/>
          <p:nvPr/>
        </p:nvGrpSpPr>
        <p:grpSpPr>
          <a:xfrm>
            <a:off x="11154972" y="3000042"/>
            <a:ext cx="557747" cy="1089633"/>
            <a:chOff x="11154972" y="3000042"/>
            <a:chExt cx="557747" cy="1089633"/>
          </a:xfrm>
        </p:grpSpPr>
        <p:sp>
          <p:nvSpPr>
            <p:cNvPr id="221" name="Ellipse 220"/>
            <p:cNvSpPr/>
            <p:nvPr/>
          </p:nvSpPr>
          <p:spPr>
            <a:xfrm>
              <a:off x="11154972" y="3446191"/>
              <a:ext cx="130274" cy="12348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22" name="Ellipse 221"/>
            <p:cNvSpPr/>
            <p:nvPr/>
          </p:nvSpPr>
          <p:spPr>
            <a:xfrm>
              <a:off x="11159078" y="3000042"/>
              <a:ext cx="130274" cy="123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00"/>
            </a:p>
          </p:txBody>
        </p:sp>
        <p:sp>
          <p:nvSpPr>
            <p:cNvPr id="223" name="Demi-tour 222"/>
            <p:cNvSpPr/>
            <p:nvPr/>
          </p:nvSpPr>
          <p:spPr>
            <a:xfrm rot="5400000" flipH="1">
              <a:off x="11075216" y="3452173"/>
              <a:ext cx="887671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cxnSp>
        <p:nvCxnSpPr>
          <p:cNvPr id="229" name="Connecteur droit 228"/>
          <p:cNvCxnSpPr/>
          <p:nvPr/>
        </p:nvCxnSpPr>
        <p:spPr>
          <a:xfrm>
            <a:off x="6193626" y="993120"/>
            <a:ext cx="0" cy="584293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ZoneTexte 155"/>
          <p:cNvSpPr txBox="1"/>
          <p:nvPr/>
        </p:nvSpPr>
        <p:spPr>
          <a:xfrm>
            <a:off x="7426953" y="5304688"/>
            <a:ext cx="717642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Evitement gauche</a:t>
            </a:r>
            <a:endParaRPr lang="fr-FR" sz="1000" dirty="0"/>
          </a:p>
        </p:txBody>
      </p:sp>
      <p:sp>
        <p:nvSpPr>
          <p:cNvPr id="158" name="Ellipse 157"/>
          <p:cNvSpPr/>
          <p:nvPr/>
        </p:nvSpPr>
        <p:spPr>
          <a:xfrm>
            <a:off x="8554366" y="5043878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63" name="Ellipse 162"/>
          <p:cNvSpPr/>
          <p:nvPr/>
        </p:nvSpPr>
        <p:spPr>
          <a:xfrm>
            <a:off x="3768923" y="5191044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65" name="Ellipse 164"/>
          <p:cNvSpPr/>
          <p:nvPr/>
        </p:nvSpPr>
        <p:spPr>
          <a:xfrm>
            <a:off x="3373254" y="5197922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66" name="ZoneTexte 165"/>
          <p:cNvSpPr txBox="1"/>
          <p:nvPr/>
        </p:nvSpPr>
        <p:spPr>
          <a:xfrm>
            <a:off x="3321587" y="5304688"/>
            <a:ext cx="717642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Evitement gauche</a:t>
            </a:r>
            <a:endParaRPr lang="fr-FR" sz="1000" dirty="0"/>
          </a:p>
        </p:txBody>
      </p:sp>
      <p:sp>
        <p:nvSpPr>
          <p:cNvPr id="167" name="Ellipse 166"/>
          <p:cNvSpPr/>
          <p:nvPr/>
        </p:nvSpPr>
        <p:spPr>
          <a:xfrm>
            <a:off x="4449000" y="5043878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68" name="Ellipse 167"/>
          <p:cNvSpPr/>
          <p:nvPr/>
        </p:nvSpPr>
        <p:spPr>
          <a:xfrm>
            <a:off x="8940770" y="4024397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9" name="Ellipse 168"/>
          <p:cNvSpPr/>
          <p:nvPr/>
        </p:nvSpPr>
        <p:spPr>
          <a:xfrm>
            <a:off x="9802478" y="4011949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70" name="Accolade fermante 169"/>
          <p:cNvSpPr/>
          <p:nvPr/>
        </p:nvSpPr>
        <p:spPr>
          <a:xfrm rot="5400000" flipV="1">
            <a:off x="9275187" y="3905311"/>
            <a:ext cx="309029" cy="854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71" name="ZoneTexte 170"/>
          <p:cNvSpPr txBox="1"/>
          <p:nvPr/>
        </p:nvSpPr>
        <p:spPr>
          <a:xfrm>
            <a:off x="9190613" y="4252659"/>
            <a:ext cx="556344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mtClean="0"/>
              <a:t>4 m</a:t>
            </a:r>
            <a:endParaRPr lang="fr-FR" dirty="0"/>
          </a:p>
        </p:txBody>
      </p:sp>
      <p:sp>
        <p:nvSpPr>
          <p:cNvPr id="172" name="ZoneTexte 171"/>
          <p:cNvSpPr txBox="1"/>
          <p:nvPr/>
        </p:nvSpPr>
        <p:spPr>
          <a:xfrm>
            <a:off x="2735098" y="3954301"/>
            <a:ext cx="995815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Zone </a:t>
            </a:r>
            <a:r>
              <a:rPr lang="fr-FR" sz="1000" dirty="0" smtClean="0"/>
              <a:t>de</a:t>
            </a:r>
            <a:r>
              <a:rPr lang="fr-FR" sz="1000" smtClean="0"/>
              <a:t/>
            </a:r>
            <a:br>
              <a:rPr lang="fr-FR" sz="1000" smtClean="0"/>
            </a:br>
            <a:r>
              <a:rPr lang="fr-FR" sz="1000" smtClean="0"/>
              <a:t>ralentissement</a:t>
            </a:r>
            <a:endParaRPr lang="fr-FR" sz="1000" dirty="0"/>
          </a:p>
        </p:txBody>
      </p:sp>
      <p:sp>
        <p:nvSpPr>
          <p:cNvPr id="173" name="ZoneTexte 172"/>
          <p:cNvSpPr txBox="1"/>
          <p:nvPr/>
        </p:nvSpPr>
        <p:spPr>
          <a:xfrm>
            <a:off x="8907917" y="3933155"/>
            <a:ext cx="995815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Zone </a:t>
            </a:r>
            <a:r>
              <a:rPr lang="fr-FR" sz="1000" dirty="0" smtClean="0"/>
              <a:t>de</a:t>
            </a:r>
            <a:r>
              <a:rPr lang="fr-FR" sz="1000" smtClean="0"/>
              <a:t/>
            </a:r>
            <a:br>
              <a:rPr lang="fr-FR" sz="1000" smtClean="0"/>
            </a:br>
            <a:r>
              <a:rPr lang="fr-FR" sz="1000" smtClean="0"/>
              <a:t>ralentissement</a:t>
            </a:r>
            <a:endParaRPr lang="fr-FR" sz="1000" dirty="0"/>
          </a:p>
        </p:txBody>
      </p:sp>
      <p:cxnSp>
        <p:nvCxnSpPr>
          <p:cNvPr id="174" name="Connecteur droit avec flèche 173"/>
          <p:cNvCxnSpPr/>
          <p:nvPr/>
        </p:nvCxnSpPr>
        <p:spPr>
          <a:xfrm flipV="1">
            <a:off x="10210892" y="4082387"/>
            <a:ext cx="662667" cy="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Ellipse 174"/>
          <p:cNvSpPr/>
          <p:nvPr/>
        </p:nvSpPr>
        <p:spPr>
          <a:xfrm>
            <a:off x="4805476" y="3048679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76" name="Ellipse 175"/>
          <p:cNvSpPr/>
          <p:nvPr/>
        </p:nvSpPr>
        <p:spPr>
          <a:xfrm>
            <a:off x="4805476" y="3374294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180" name="ZoneTexte 179"/>
          <p:cNvSpPr txBox="1"/>
          <p:nvPr/>
        </p:nvSpPr>
        <p:spPr>
          <a:xfrm>
            <a:off x="5359645" y="5353748"/>
            <a:ext cx="1959221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Doubler son collègue</a:t>
            </a:r>
            <a:endParaRPr lang="fr-FR" sz="1000" dirty="0"/>
          </a:p>
        </p:txBody>
      </p:sp>
      <p:sp>
        <p:nvSpPr>
          <p:cNvPr id="181" name="ZoneTexte 180"/>
          <p:cNvSpPr txBox="1"/>
          <p:nvPr/>
        </p:nvSpPr>
        <p:spPr>
          <a:xfrm>
            <a:off x="4670908" y="3551017"/>
            <a:ext cx="562384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Stop</a:t>
            </a:r>
            <a:endParaRPr lang="fr-FR" sz="1000" dirty="0"/>
          </a:p>
        </p:txBody>
      </p:sp>
      <p:sp>
        <p:nvSpPr>
          <p:cNvPr id="184" name="Ellipse 183"/>
          <p:cNvSpPr/>
          <p:nvPr/>
        </p:nvSpPr>
        <p:spPr>
          <a:xfrm>
            <a:off x="7822192" y="1312246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85" name="Ellipse 184"/>
          <p:cNvSpPr/>
          <p:nvPr/>
        </p:nvSpPr>
        <p:spPr>
          <a:xfrm>
            <a:off x="8683900" y="1299798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86" name="Accolade fermante 185"/>
          <p:cNvSpPr/>
          <p:nvPr/>
        </p:nvSpPr>
        <p:spPr>
          <a:xfrm rot="5400000" flipV="1">
            <a:off x="8156609" y="1193160"/>
            <a:ext cx="309029" cy="854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7" rIns="91433" bIns="45717" spcCol="0" rtlCol="0" anchor="ctr"/>
          <a:lstStyle/>
          <a:p>
            <a:pPr algn="ctr"/>
            <a:endParaRPr lang="fr-FR"/>
          </a:p>
        </p:txBody>
      </p:sp>
      <p:sp>
        <p:nvSpPr>
          <p:cNvPr id="192" name="ZoneTexte 191"/>
          <p:cNvSpPr txBox="1"/>
          <p:nvPr/>
        </p:nvSpPr>
        <p:spPr>
          <a:xfrm>
            <a:off x="8072035" y="1540508"/>
            <a:ext cx="556344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mtClean="0"/>
              <a:t>4 m</a:t>
            </a:r>
            <a:endParaRPr lang="fr-FR" dirty="0"/>
          </a:p>
        </p:txBody>
      </p:sp>
      <p:sp>
        <p:nvSpPr>
          <p:cNvPr id="195" name="ZoneTexte 194"/>
          <p:cNvSpPr txBox="1"/>
          <p:nvPr/>
        </p:nvSpPr>
        <p:spPr>
          <a:xfrm>
            <a:off x="7789339" y="1221004"/>
            <a:ext cx="995815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Zone </a:t>
            </a:r>
            <a:r>
              <a:rPr lang="fr-FR" sz="1000" dirty="0" smtClean="0"/>
              <a:t>de</a:t>
            </a:r>
            <a:r>
              <a:rPr lang="fr-FR" sz="1000" smtClean="0"/>
              <a:t/>
            </a:r>
            <a:br>
              <a:rPr lang="fr-FR" sz="1000" smtClean="0"/>
            </a:br>
            <a:r>
              <a:rPr lang="fr-FR" sz="1000" smtClean="0"/>
              <a:t>ralentissement</a:t>
            </a:r>
            <a:endParaRPr lang="fr-FR" sz="1000" dirty="0"/>
          </a:p>
        </p:txBody>
      </p:sp>
      <p:cxnSp>
        <p:nvCxnSpPr>
          <p:cNvPr id="202" name="Connecteur droit avec flèche 201"/>
          <p:cNvCxnSpPr/>
          <p:nvPr/>
        </p:nvCxnSpPr>
        <p:spPr>
          <a:xfrm flipH="1" flipV="1">
            <a:off x="5268538" y="1386146"/>
            <a:ext cx="2155802" cy="18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Ellipse 202"/>
          <p:cNvSpPr/>
          <p:nvPr/>
        </p:nvSpPr>
        <p:spPr>
          <a:xfrm>
            <a:off x="5119968" y="1325006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204" name="Ellipse 203"/>
          <p:cNvSpPr/>
          <p:nvPr/>
        </p:nvSpPr>
        <p:spPr>
          <a:xfrm>
            <a:off x="4724299" y="1331884"/>
            <a:ext cx="130274" cy="11274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sp>
        <p:nvSpPr>
          <p:cNvPr id="205" name="ZoneTexte 204"/>
          <p:cNvSpPr txBox="1"/>
          <p:nvPr/>
        </p:nvSpPr>
        <p:spPr>
          <a:xfrm>
            <a:off x="4672632" y="1438650"/>
            <a:ext cx="717642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Evitement gauche</a:t>
            </a:r>
            <a:endParaRPr lang="fr-FR" sz="1000" dirty="0"/>
          </a:p>
        </p:txBody>
      </p:sp>
      <p:sp>
        <p:nvSpPr>
          <p:cNvPr id="207" name="Ellipse 206"/>
          <p:cNvSpPr/>
          <p:nvPr/>
        </p:nvSpPr>
        <p:spPr>
          <a:xfrm>
            <a:off x="5800045" y="1177840"/>
            <a:ext cx="130274" cy="11274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fr-FR" sz="1000"/>
          </a:p>
        </p:txBody>
      </p:sp>
      <p:cxnSp>
        <p:nvCxnSpPr>
          <p:cNvPr id="208" name="Connecteur droit avec flèche 207"/>
          <p:cNvCxnSpPr/>
          <p:nvPr/>
        </p:nvCxnSpPr>
        <p:spPr>
          <a:xfrm flipH="1" flipV="1">
            <a:off x="2155104" y="1386146"/>
            <a:ext cx="2155802" cy="18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400" b="1" dirty="0" smtClean="0"/>
              <a:t>Situation 1 : Monter et descendre de son vélo à l’arrêt, démarrer un pied au sol</a:t>
            </a:r>
            <a:endParaRPr lang="fr-FR" sz="14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838200" y="2071869"/>
            <a:ext cx="10515600" cy="4618298"/>
          </a:xfrm>
        </p:spPr>
        <p:txBody>
          <a:bodyPr>
            <a:noAutofit/>
          </a:bodyPr>
          <a:lstStyle/>
          <a:p>
            <a:r>
              <a:rPr lang="fr-FR" sz="1400" u="sng" dirty="0"/>
              <a:t>Mise en place</a:t>
            </a:r>
            <a:r>
              <a:rPr lang="fr-FR" sz="1400" dirty="0"/>
              <a:t> :</a:t>
            </a:r>
          </a:p>
          <a:p>
            <a:pPr lvl="1"/>
            <a:r>
              <a:rPr lang="fr-FR" sz="1400" dirty="0" smtClean="0"/>
              <a:t>En zone 1, le cycliste marche à côté de son vélo jusqu’au plot. Arrivé au plot, il monte sur son vélo et place </a:t>
            </a:r>
            <a:r>
              <a:rPr lang="fr-FR" sz="1400" dirty="0"/>
              <a:t>un pied au sol et </a:t>
            </a:r>
            <a:r>
              <a:rPr lang="fr-FR" sz="1400" dirty="0" smtClean="0"/>
              <a:t>l’autre (coté du plot) </a:t>
            </a:r>
            <a:r>
              <a:rPr lang="fr-FR" sz="1400" dirty="0"/>
              <a:t>sur la « pédale haute ».Il démarre et traverse la zone 2 en roue libre. L’intervenant place un repère à l’endroit où il doit s’arrêter.</a:t>
            </a:r>
          </a:p>
          <a:p>
            <a:r>
              <a:rPr lang="fr-FR" sz="1400" dirty="0"/>
              <a:t> </a:t>
            </a:r>
            <a:r>
              <a:rPr lang="fr-FR" sz="1400" u="sng" dirty="0" smtClean="0"/>
              <a:t>Consignes</a:t>
            </a:r>
            <a:r>
              <a:rPr lang="fr-FR" sz="1400" u="sng" dirty="0"/>
              <a:t> :</a:t>
            </a:r>
            <a:endParaRPr lang="fr-FR" sz="1400" dirty="0"/>
          </a:p>
          <a:p>
            <a:pPr lvl="1"/>
            <a:r>
              <a:rPr lang="fr-FR" sz="1400" dirty="0"/>
              <a:t>Démarrer en appuyant sur la pédale haute et avancer le plus longtemps possible en roue libre Insister sur la position de la pédale « haute et légèrement devant » </a:t>
            </a:r>
          </a:p>
          <a:p>
            <a:pPr lvl="1"/>
            <a:r>
              <a:rPr lang="fr-FR" sz="1400" dirty="0"/>
              <a:t>Questionner sur le choix (droite ou gauche) pour démarrer : cela dépend de la situation. Sur la chaussée importance de démarrer avec pied droit sur le trottoir</a:t>
            </a:r>
          </a:p>
          <a:p>
            <a:r>
              <a:rPr lang="fr-FR" sz="1400" dirty="0"/>
              <a:t> </a:t>
            </a:r>
            <a:r>
              <a:rPr lang="fr-FR" sz="1400" u="sng" dirty="0" smtClean="0"/>
              <a:t>Comportements </a:t>
            </a:r>
            <a:r>
              <a:rPr lang="fr-FR" sz="1400" u="sng" dirty="0"/>
              <a:t>attendus</a:t>
            </a:r>
            <a:r>
              <a:rPr lang="fr-FR" sz="1400" dirty="0"/>
              <a:t> :</a:t>
            </a:r>
          </a:p>
          <a:p>
            <a:pPr lvl="1"/>
            <a:r>
              <a:rPr lang="fr-FR" sz="1400" dirty="0"/>
              <a:t>Le cycliste a une poussée prolongée Il démarre indifféremment du pied droit et du pied gauche</a:t>
            </a:r>
          </a:p>
          <a:p>
            <a:pPr lvl="1"/>
            <a:r>
              <a:rPr lang="fr-FR" sz="1400" dirty="0"/>
              <a:t>En roue libre, les 2 pieds sont à l’horizontale, au même niveau.</a:t>
            </a:r>
          </a:p>
          <a:p>
            <a:r>
              <a:rPr lang="fr-FR" sz="1400" dirty="0"/>
              <a:t> </a:t>
            </a:r>
            <a:r>
              <a:rPr lang="fr-FR" sz="1400" u="sng" dirty="0" smtClean="0"/>
              <a:t>Variables </a:t>
            </a:r>
            <a:r>
              <a:rPr lang="fr-FR" sz="1400" u="sng" dirty="0"/>
              <a:t>d’évolution :</a:t>
            </a:r>
            <a:endParaRPr lang="fr-FR" sz="1400" dirty="0"/>
          </a:p>
          <a:p>
            <a:pPr lvl="1"/>
            <a:r>
              <a:rPr lang="fr-FR" sz="1400" dirty="0"/>
              <a:t>Démarrer pied droit et gauche</a:t>
            </a:r>
          </a:p>
          <a:p>
            <a:pPr lvl="1"/>
            <a:r>
              <a:rPr lang="fr-FR" sz="1400" dirty="0"/>
              <a:t>Démarrer assis et debout</a:t>
            </a:r>
          </a:p>
          <a:p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679864" y="424475"/>
            <a:ext cx="11082472" cy="1544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52" y="1263742"/>
            <a:ext cx="360000" cy="396000"/>
          </a:xfrm>
          <a:prstGeom prst="rect">
            <a:avLst/>
          </a:prstGeom>
        </p:spPr>
      </p:pic>
      <p:sp>
        <p:nvSpPr>
          <p:cNvPr id="36" name="Demi-tour 35"/>
          <p:cNvSpPr/>
          <p:nvPr/>
        </p:nvSpPr>
        <p:spPr>
          <a:xfrm rot="5400000" flipH="1">
            <a:off x="10936887" y="1146668"/>
            <a:ext cx="837843" cy="387334"/>
          </a:xfrm>
          <a:prstGeom prst="uturnArrow">
            <a:avLst/>
          </a:prstGeom>
          <a:solidFill>
            <a:schemeClr val="tx1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860710" y="1689751"/>
            <a:ext cx="1026069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860710" y="1031913"/>
            <a:ext cx="101625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 5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903" y="641383"/>
            <a:ext cx="360000" cy="396000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 flipH="1">
            <a:off x="2199249" y="1701559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1" name="Ellipse 40"/>
          <p:cNvSpPr/>
          <p:nvPr/>
        </p:nvSpPr>
        <p:spPr>
          <a:xfrm flipH="1">
            <a:off x="4944378" y="1513315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2" name="Ellipse 41"/>
          <p:cNvSpPr/>
          <p:nvPr/>
        </p:nvSpPr>
        <p:spPr>
          <a:xfrm flipH="1">
            <a:off x="4944378" y="176777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4" name="Ellipse 43"/>
          <p:cNvSpPr/>
          <p:nvPr/>
        </p:nvSpPr>
        <p:spPr>
          <a:xfrm flipH="1">
            <a:off x="7311377" y="1497726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5" name="Ellipse 44"/>
          <p:cNvSpPr/>
          <p:nvPr/>
        </p:nvSpPr>
        <p:spPr>
          <a:xfrm flipH="1">
            <a:off x="10791522" y="1497727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60" name="Ellipse 59"/>
          <p:cNvSpPr/>
          <p:nvPr/>
        </p:nvSpPr>
        <p:spPr>
          <a:xfrm flipH="1">
            <a:off x="10791522" y="176777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83" name="Ellipse 82"/>
          <p:cNvSpPr/>
          <p:nvPr/>
        </p:nvSpPr>
        <p:spPr>
          <a:xfrm flipH="1">
            <a:off x="10143340" y="83938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84" name="Ellipse 83"/>
          <p:cNvSpPr/>
          <p:nvPr/>
        </p:nvSpPr>
        <p:spPr>
          <a:xfrm flipH="1">
            <a:off x="4944378" y="106828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87" name="Ellipse 86"/>
          <p:cNvSpPr/>
          <p:nvPr/>
        </p:nvSpPr>
        <p:spPr>
          <a:xfrm flipH="1">
            <a:off x="1135323" y="781147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88" name="Ellipse 87"/>
          <p:cNvSpPr/>
          <p:nvPr/>
        </p:nvSpPr>
        <p:spPr>
          <a:xfrm flipH="1">
            <a:off x="1134379" y="1101323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89" name="Ellipse 88"/>
          <p:cNvSpPr/>
          <p:nvPr/>
        </p:nvSpPr>
        <p:spPr>
          <a:xfrm flipH="1">
            <a:off x="7311377" y="1097018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0" name="Ellipse 89"/>
          <p:cNvSpPr/>
          <p:nvPr/>
        </p:nvSpPr>
        <p:spPr>
          <a:xfrm flipH="1">
            <a:off x="7311377" y="790489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91" name="Titre 1"/>
          <p:cNvSpPr txBox="1">
            <a:spLocks/>
          </p:cNvSpPr>
          <p:nvPr/>
        </p:nvSpPr>
        <p:spPr>
          <a:xfrm>
            <a:off x="840208" y="15718"/>
            <a:ext cx="10515600" cy="439546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>
            <a:lvl1pPr algn="l" defTabSz="9143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b="1" dirty="0" smtClean="0"/>
              <a:t>Situation 1 : Monter et descendre de son vélo, démarrer pied au sol (Zone d’évolution minimum 30 m)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64930" y="1645200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1</a:t>
            </a:r>
            <a:endParaRPr lang="fr-FR" sz="1400" dirty="0"/>
          </a:p>
        </p:txBody>
      </p:sp>
      <p:sp>
        <p:nvSpPr>
          <p:cNvPr id="93" name="ZoneTexte 92"/>
          <p:cNvSpPr txBox="1"/>
          <p:nvPr/>
        </p:nvSpPr>
        <p:spPr>
          <a:xfrm>
            <a:off x="10354636" y="662204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1</a:t>
            </a:r>
            <a:endParaRPr lang="fr-FR" sz="1400" dirty="0"/>
          </a:p>
        </p:txBody>
      </p:sp>
      <p:sp>
        <p:nvSpPr>
          <p:cNvPr id="94" name="ZoneTexte 93"/>
          <p:cNvSpPr txBox="1"/>
          <p:nvPr/>
        </p:nvSpPr>
        <p:spPr>
          <a:xfrm>
            <a:off x="8405207" y="683632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2</a:t>
            </a:r>
            <a:endParaRPr lang="fr-FR" sz="1400" dirty="0"/>
          </a:p>
        </p:txBody>
      </p:sp>
      <p:sp>
        <p:nvSpPr>
          <p:cNvPr id="95" name="ZoneTexte 94"/>
          <p:cNvSpPr txBox="1"/>
          <p:nvPr/>
        </p:nvSpPr>
        <p:spPr>
          <a:xfrm>
            <a:off x="7048116" y="1670258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1</a:t>
            </a:r>
            <a:endParaRPr lang="fr-FR" sz="1400" dirty="0"/>
          </a:p>
        </p:txBody>
      </p:sp>
      <p:sp>
        <p:nvSpPr>
          <p:cNvPr id="96" name="ZoneTexte 95"/>
          <p:cNvSpPr txBox="1"/>
          <p:nvPr/>
        </p:nvSpPr>
        <p:spPr>
          <a:xfrm>
            <a:off x="4442355" y="616891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Zone 1</a:t>
            </a:r>
            <a:endParaRPr lang="fr-FR" sz="1400" dirty="0"/>
          </a:p>
        </p:txBody>
      </p:sp>
      <p:sp>
        <p:nvSpPr>
          <p:cNvPr id="97" name="ZoneTexte 96"/>
          <p:cNvSpPr txBox="1"/>
          <p:nvPr/>
        </p:nvSpPr>
        <p:spPr>
          <a:xfrm>
            <a:off x="2654519" y="682143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2</a:t>
            </a:r>
            <a:endParaRPr lang="fr-FR" sz="1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3105931" y="1657657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2</a:t>
            </a:r>
            <a:endParaRPr lang="fr-FR" sz="1400" dirty="0"/>
          </a:p>
        </p:txBody>
      </p:sp>
      <p:sp>
        <p:nvSpPr>
          <p:cNvPr id="99" name="ZoneTexte 98"/>
          <p:cNvSpPr txBox="1"/>
          <p:nvPr/>
        </p:nvSpPr>
        <p:spPr>
          <a:xfrm>
            <a:off x="8754377" y="1645429"/>
            <a:ext cx="11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2588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6125"/>
          </a:xfrm>
        </p:spPr>
        <p:txBody>
          <a:bodyPr>
            <a:normAutofit/>
          </a:bodyPr>
          <a:lstStyle/>
          <a:p>
            <a:pPr algn="ctr"/>
            <a:r>
              <a:rPr lang="fr-FR" sz="1400" b="1" dirty="0" smtClean="0"/>
              <a:t>Situation 2 : Ralentir, freiner et s’arrêter  (Zone d’évolution minimum 30 m)</a:t>
            </a:r>
            <a:endParaRPr lang="fr-FR" sz="1400" b="1" dirty="0"/>
          </a:p>
        </p:txBody>
      </p:sp>
      <p:sp>
        <p:nvSpPr>
          <p:cNvPr id="61" name="Espace réservé du contenu 60"/>
          <p:cNvSpPr>
            <a:spLocks noGrp="1"/>
          </p:cNvSpPr>
          <p:nvPr>
            <p:ph idx="1"/>
          </p:nvPr>
        </p:nvSpPr>
        <p:spPr>
          <a:xfrm>
            <a:off x="838200" y="358816"/>
            <a:ext cx="10515600" cy="6389226"/>
          </a:xfrm>
        </p:spPr>
        <p:txBody>
          <a:bodyPr numCol="2">
            <a:noAutofit/>
          </a:bodyPr>
          <a:lstStyle/>
          <a:p>
            <a:r>
              <a:rPr lang="fr-FR" sz="1200" u="sng" dirty="0"/>
              <a:t>Objectif</a:t>
            </a:r>
            <a:r>
              <a:rPr lang="fr-FR" sz="1200" dirty="0"/>
              <a:t> : Introduire les notions de ralentissement, de freinage et </a:t>
            </a:r>
            <a:r>
              <a:rPr lang="fr-FR" sz="1200" dirty="0" smtClean="0"/>
              <a:t>d’arrêt</a:t>
            </a:r>
          </a:p>
          <a:p>
            <a:pPr lvl="1"/>
            <a:r>
              <a:rPr lang="fr-FR" sz="1200" dirty="0" smtClean="0"/>
              <a:t>Ralentir</a:t>
            </a:r>
            <a:r>
              <a:rPr lang="fr-FR" sz="1200" dirty="0"/>
              <a:t> : décélérer, moduler sa vitesse (absence de pédalage, léger freinage, force de pédalage moindre)</a:t>
            </a:r>
          </a:p>
          <a:p>
            <a:pPr lvl="1"/>
            <a:r>
              <a:rPr lang="fr-FR" sz="1200" dirty="0"/>
              <a:t>Freiner : action de freinage. 2 options : soit je freine sans m’arrêter et je repars ou soit je freine et je m’arrête</a:t>
            </a:r>
          </a:p>
          <a:p>
            <a:pPr lvl="1"/>
            <a:r>
              <a:rPr lang="fr-FR" sz="1200" dirty="0"/>
              <a:t>S’arrêter : conséquence du freinage.</a:t>
            </a:r>
          </a:p>
          <a:p>
            <a:r>
              <a:rPr lang="fr-FR" sz="1200" dirty="0"/>
              <a:t> </a:t>
            </a:r>
            <a:r>
              <a:rPr lang="fr-FR" sz="1200" b="1" dirty="0" smtClean="0"/>
              <a:t>Situation </a:t>
            </a:r>
            <a:r>
              <a:rPr lang="fr-FR" sz="1200" b="1" dirty="0"/>
              <a:t>n° 2 :</a:t>
            </a:r>
            <a:endParaRPr lang="fr-FR" sz="1200" dirty="0"/>
          </a:p>
          <a:p>
            <a:pPr lvl="1"/>
            <a:r>
              <a:rPr lang="fr-FR" sz="1200" u="sng" dirty="0"/>
              <a:t>Objectifs</a:t>
            </a:r>
            <a:r>
              <a:rPr lang="fr-FR" sz="1200" dirty="0"/>
              <a:t> : EC de freiner</a:t>
            </a:r>
          </a:p>
          <a:p>
            <a:pPr lvl="1"/>
            <a:r>
              <a:rPr lang="fr-FR" sz="1200" dirty="0"/>
              <a:t>utiliser efficacement ses freins (être capable de réduire sa vitesse)</a:t>
            </a:r>
          </a:p>
          <a:p>
            <a:pPr lvl="1"/>
            <a:r>
              <a:rPr lang="fr-FR" sz="1200" dirty="0"/>
              <a:t>différencier le freinage avant et arrière</a:t>
            </a:r>
          </a:p>
          <a:p>
            <a:pPr lvl="1"/>
            <a:r>
              <a:rPr lang="fr-FR" sz="1200" dirty="0"/>
              <a:t>anticiper le freinage</a:t>
            </a:r>
          </a:p>
          <a:p>
            <a:r>
              <a:rPr lang="fr-FR" sz="1200" dirty="0"/>
              <a:t> </a:t>
            </a:r>
            <a:r>
              <a:rPr lang="fr-FR" sz="1200" u="sng" dirty="0" smtClean="0"/>
              <a:t>Mise </a:t>
            </a:r>
            <a:r>
              <a:rPr lang="fr-FR" sz="1200" u="sng" dirty="0"/>
              <a:t>en place</a:t>
            </a:r>
            <a:r>
              <a:rPr lang="fr-FR" sz="1200" dirty="0"/>
              <a:t> :</a:t>
            </a:r>
          </a:p>
          <a:p>
            <a:pPr lvl="1"/>
            <a:r>
              <a:rPr lang="fr-FR" sz="1200" dirty="0"/>
              <a:t>Espace rectangulaire (délimité)</a:t>
            </a:r>
          </a:p>
          <a:p>
            <a:pPr lvl="1"/>
            <a:r>
              <a:rPr lang="fr-FR" sz="1200" dirty="0"/>
              <a:t>Fonctionnement par vague (4 à 6)</a:t>
            </a:r>
          </a:p>
          <a:p>
            <a:pPr lvl="1"/>
            <a:r>
              <a:rPr lang="fr-FR" sz="1200" dirty="0"/>
              <a:t>En fonction de la consigne  verbale, j’adapte mon freinage</a:t>
            </a:r>
          </a:p>
          <a:p>
            <a:r>
              <a:rPr lang="fr-FR" sz="1200" dirty="0"/>
              <a:t> </a:t>
            </a:r>
            <a:r>
              <a:rPr lang="fr-FR" sz="1200" u="sng" dirty="0" smtClean="0"/>
              <a:t>Consignes</a:t>
            </a:r>
            <a:r>
              <a:rPr lang="fr-FR" sz="1200" dirty="0"/>
              <a:t>:</a:t>
            </a:r>
          </a:p>
          <a:p>
            <a:pPr lvl="1"/>
            <a:r>
              <a:rPr lang="fr-FR" sz="1200" dirty="0"/>
              <a:t>Au signal de départ, prendre de la vitesse et adapter son freinage en fonction de la consigne</a:t>
            </a:r>
          </a:p>
          <a:p>
            <a:pPr lvl="1"/>
            <a:r>
              <a:rPr lang="fr-FR" sz="1200" dirty="0"/>
              <a:t>Regard porté sur la zone à atteindre : se décentrer de la roue avant</a:t>
            </a:r>
          </a:p>
          <a:p>
            <a:pPr lvl="1"/>
            <a:r>
              <a:rPr lang="fr-FR" sz="1200" dirty="0"/>
              <a:t>Je freine progressivement pour m’arrêter et poser un pied au sol.</a:t>
            </a:r>
          </a:p>
          <a:p>
            <a:r>
              <a:rPr lang="fr-FR" sz="1200" dirty="0"/>
              <a:t> </a:t>
            </a:r>
            <a:r>
              <a:rPr lang="fr-FR" sz="1200" u="sng" dirty="0" smtClean="0"/>
              <a:t>Comportements </a:t>
            </a:r>
            <a:r>
              <a:rPr lang="fr-FR" sz="1200" u="sng" dirty="0"/>
              <a:t>attendus :</a:t>
            </a:r>
            <a:endParaRPr lang="fr-FR" sz="1200" dirty="0"/>
          </a:p>
          <a:p>
            <a:pPr lvl="1"/>
            <a:r>
              <a:rPr lang="fr-FR" sz="1200" dirty="0"/>
              <a:t>Les enfants gardent leur équilibre, régulent leur vitesse pour pouvoir s’arrêter au niveau des plots.</a:t>
            </a:r>
          </a:p>
          <a:p>
            <a:pPr lvl="1"/>
            <a:r>
              <a:rPr lang="fr-FR" sz="1200" dirty="0"/>
              <a:t>Ils effectuent le freinage en serrant les 2 leviers de frein en même temps.</a:t>
            </a:r>
          </a:p>
          <a:p>
            <a:pPr lvl="1"/>
            <a:r>
              <a:rPr lang="fr-FR" sz="1200" dirty="0"/>
              <a:t>A l’approche du demi-tour, les enfants freinent légèrement, sans s’arrêter. Ils tournent sans poser un pied au sol.</a:t>
            </a:r>
          </a:p>
          <a:p>
            <a:pPr lvl="1"/>
            <a:r>
              <a:rPr lang="fr-FR" sz="1200" dirty="0"/>
              <a:t>Sur le retour, ils roulent en ligne droite, sans gêner leurs camarades qui arrivent en face.</a:t>
            </a:r>
          </a:p>
          <a:p>
            <a:endParaRPr lang="fr-FR" sz="1200" u="sng" dirty="0" smtClean="0"/>
          </a:p>
          <a:p>
            <a:endParaRPr lang="fr-FR" sz="1200" u="sng" dirty="0"/>
          </a:p>
          <a:p>
            <a:endParaRPr lang="fr-FR" sz="1200" u="sng" dirty="0" smtClean="0"/>
          </a:p>
          <a:p>
            <a:endParaRPr lang="fr-FR" sz="1200" u="sng" dirty="0"/>
          </a:p>
          <a:p>
            <a:endParaRPr lang="fr-FR" sz="1200" u="sng" dirty="0" smtClean="0"/>
          </a:p>
          <a:p>
            <a:endParaRPr lang="fr-FR" sz="1200" u="sng" dirty="0"/>
          </a:p>
          <a:p>
            <a:endParaRPr lang="fr-FR" sz="1200" u="sng" dirty="0" smtClean="0"/>
          </a:p>
          <a:p>
            <a:endParaRPr lang="fr-FR" sz="1200" u="sng" dirty="0"/>
          </a:p>
          <a:p>
            <a:endParaRPr lang="fr-FR" sz="1200" u="sng" dirty="0" smtClean="0"/>
          </a:p>
          <a:p>
            <a:endParaRPr lang="fr-FR" sz="1200" u="sng" dirty="0"/>
          </a:p>
          <a:p>
            <a:endParaRPr lang="fr-FR" sz="1200" u="sng" dirty="0" smtClean="0"/>
          </a:p>
          <a:p>
            <a:r>
              <a:rPr lang="fr-FR" sz="1200" u="sng" dirty="0" smtClean="0"/>
              <a:t>Variables </a:t>
            </a:r>
            <a:r>
              <a:rPr lang="fr-FR" sz="1200" u="sng" dirty="0"/>
              <a:t>d’évolution :</a:t>
            </a:r>
            <a:endParaRPr lang="fr-FR" sz="1200" dirty="0"/>
          </a:p>
          <a:p>
            <a:pPr lvl="1"/>
            <a:r>
              <a:rPr lang="fr-FR" sz="1200" dirty="0"/>
              <a:t>Je freine de la main </a:t>
            </a:r>
            <a:r>
              <a:rPr lang="fr-FR" sz="1200" dirty="0" smtClean="0"/>
              <a:t>droite - Je </a:t>
            </a:r>
            <a:r>
              <a:rPr lang="fr-FR" sz="1200" dirty="0"/>
              <a:t>freine de la main gauche</a:t>
            </a:r>
          </a:p>
          <a:p>
            <a:pPr lvl="1"/>
            <a:r>
              <a:rPr lang="fr-FR" sz="1200" dirty="0"/>
              <a:t>Je freine du frein arrière (main </a:t>
            </a:r>
            <a:r>
              <a:rPr lang="fr-FR" sz="1200" dirty="0" smtClean="0"/>
              <a:t>droite) - Je </a:t>
            </a:r>
            <a:r>
              <a:rPr lang="fr-FR" sz="1200" dirty="0"/>
              <a:t>freine du frein avant (main gauche)</a:t>
            </a:r>
          </a:p>
          <a:p>
            <a:pPr lvl="1"/>
            <a:r>
              <a:rPr lang="fr-FR" sz="1200" dirty="0"/>
              <a:t>Quel est le frein le plus efficace ? Pourquoi ?</a:t>
            </a:r>
          </a:p>
          <a:p>
            <a:pPr lvl="1"/>
            <a:r>
              <a:rPr lang="fr-FR" sz="1200" dirty="0"/>
              <a:t>Repère freinage avant : plus efficace (70% du freinage) – contrainte : le revêtement doit être stable ou ligne droite</a:t>
            </a:r>
          </a:p>
          <a:p>
            <a:pPr lvl="1"/>
            <a:r>
              <a:rPr lang="fr-FR" sz="1200" dirty="0"/>
              <a:t>Proposition : même situation  avec comme consigne de ne pas changer de direction.</a:t>
            </a:r>
          </a:p>
          <a:p>
            <a:pPr lvl="1"/>
            <a:r>
              <a:rPr lang="fr-FR" sz="1200" dirty="0"/>
              <a:t>Comment repartir rapidement : pédale en haut, vitesse adaptée</a:t>
            </a:r>
          </a:p>
          <a:p>
            <a:pPr lvl="1"/>
            <a:r>
              <a:rPr lang="fr-FR" sz="1200" dirty="0"/>
              <a:t>Refaire l’exercice en demandant de poser pied droit puis pied gauche</a:t>
            </a:r>
          </a:p>
          <a:p>
            <a:pPr lvl="1"/>
            <a:r>
              <a:rPr lang="fr-FR" sz="1200" dirty="0"/>
              <a:t>Sous forme ludique : s’arrêter la plus rapidement au signal (départ sous forme de vague)</a:t>
            </a:r>
          </a:p>
          <a:p>
            <a:pPr lvl="1"/>
            <a:r>
              <a:rPr lang="fr-FR" sz="1200" dirty="0"/>
              <a:t>Je freine avec 2 doigts pour conserver la conduite du vélo</a:t>
            </a:r>
          </a:p>
          <a:p>
            <a:pPr lvl="1"/>
            <a:r>
              <a:rPr lang="fr-FR" sz="1200" dirty="0"/>
              <a:t>Placer un plot au milieu du couloir. Au signal sonore ou visuel, il s’arrête le plus près possible du cône sans le renverser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62" name="Rectangle 61"/>
          <p:cNvSpPr/>
          <p:nvPr/>
        </p:nvSpPr>
        <p:spPr>
          <a:xfrm>
            <a:off x="7214597" y="1939169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7222603" y="1939169"/>
            <a:ext cx="144848" cy="1267838"/>
            <a:chOff x="5717894" y="2673752"/>
            <a:chExt cx="144848" cy="1267838"/>
          </a:xfrm>
        </p:grpSpPr>
        <p:sp>
          <p:nvSpPr>
            <p:cNvPr id="63" name="Ellipse 62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1047746" y="1939168"/>
            <a:ext cx="144848" cy="1267838"/>
            <a:chOff x="5870294" y="2826152"/>
            <a:chExt cx="144848" cy="1267838"/>
          </a:xfrm>
        </p:grpSpPr>
        <p:sp>
          <p:nvSpPr>
            <p:cNvPr id="69" name="Ellipse 68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</p:spTree>
    <p:extLst>
      <p:ext uri="{BB962C8B-B14F-4D97-AF65-F5344CB8AC3E}">
        <p14:creationId xmlns:p14="http://schemas.microsoft.com/office/powerpoint/2010/main" val="295438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641" y="148362"/>
            <a:ext cx="10515600" cy="43352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3 : Freiner et ralentir</a:t>
            </a:r>
            <a:endParaRPr lang="fr-FR" sz="2400" b="1" dirty="0"/>
          </a:p>
        </p:txBody>
      </p:sp>
      <p:sp>
        <p:nvSpPr>
          <p:cNvPr id="42" name="Espace réservé du contenu 41"/>
          <p:cNvSpPr>
            <a:spLocks noGrp="1"/>
          </p:cNvSpPr>
          <p:nvPr>
            <p:ph idx="1"/>
          </p:nvPr>
        </p:nvSpPr>
        <p:spPr>
          <a:xfrm>
            <a:off x="838200" y="581889"/>
            <a:ext cx="10515600" cy="4302627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Espace rectangulaire (délimité) – délimité une zone d’élan et une zone de freinage</a:t>
            </a:r>
          </a:p>
          <a:p>
            <a:pPr lvl="1"/>
            <a:r>
              <a:rPr lang="fr-FR" dirty="0"/>
              <a:t>Couloir de 3m de large et 40m de long</a:t>
            </a:r>
          </a:p>
          <a:p>
            <a:pPr lvl="1"/>
            <a:r>
              <a:rPr lang="fr-FR" dirty="0"/>
              <a:t>Fonctionnement par vague (2)</a:t>
            </a:r>
          </a:p>
          <a:p>
            <a:pPr lvl="1"/>
            <a:r>
              <a:rPr lang="fr-FR" dirty="0"/>
              <a:t>Après une prise d’élan jusqu’au premier repère, s’arrêter dans une zone balisée.</a:t>
            </a:r>
          </a:p>
          <a:p>
            <a:pPr lvl="1"/>
            <a:r>
              <a:rPr lang="fr-FR" dirty="0"/>
              <a:t>Déterminer un développement (plateau, pignon) unique pour tout le groupe (la plus facile)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Au signal, pédaler jusqu’au 1</a:t>
            </a:r>
            <a:r>
              <a:rPr lang="fr-FR" baseline="30000" dirty="0"/>
              <a:t>er</a:t>
            </a:r>
            <a:r>
              <a:rPr lang="fr-FR" dirty="0"/>
              <a:t> repère puis s’arrêter en utilisant les freins avant le second repère. Revenir au point de départ par l’extérieur</a:t>
            </a:r>
          </a:p>
          <a:p>
            <a:pPr lvl="1"/>
            <a:r>
              <a:rPr lang="fr-FR" dirty="0"/>
              <a:t>Regard porté sur la zone à atteindre : se décentrer de la roue avant</a:t>
            </a:r>
          </a:p>
          <a:p>
            <a:r>
              <a:rPr lang="fr-FR" dirty="0"/>
              <a:t> </a:t>
            </a:r>
            <a:endParaRPr lang="fr-FR" dirty="0" smtClean="0"/>
          </a:p>
          <a:p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Prévoir 3 parcours de difficulté progressive</a:t>
            </a:r>
          </a:p>
          <a:p>
            <a:pPr lvl="1"/>
            <a:r>
              <a:rPr lang="fr-FR" dirty="0"/>
              <a:t>Petite zone d’élan et grande zone de freinage</a:t>
            </a:r>
          </a:p>
          <a:p>
            <a:pPr lvl="1"/>
            <a:r>
              <a:rPr lang="fr-FR" dirty="0"/>
              <a:t>Grande zone d’élan et petite zone de freinage</a:t>
            </a:r>
          </a:p>
          <a:p>
            <a:pPr lvl="1"/>
            <a:r>
              <a:rPr lang="fr-FR" dirty="0"/>
              <a:t>Sous forme ludique : par vague de 4, au signal, accélérer dans la zone d’élan et être le premier arrêté dans la zone freinage (attention à la zone d’élan)</a:t>
            </a:r>
          </a:p>
          <a:p>
            <a:pPr lvl="1"/>
            <a:r>
              <a:rPr lang="fr-FR" dirty="0"/>
              <a:t>Alterner le pied d’arrêt et le pied d’appui pour démarrer et s’arrêter.</a:t>
            </a:r>
          </a:p>
          <a:p>
            <a:pPr lvl="1"/>
            <a:r>
              <a:rPr lang="fr-FR" dirty="0"/>
              <a:t>Placer des cônes à 15m et 30m et 40m. A chaque cône s’arrêter. Au dernier cône faire demi-tour et revenir dans son couloir en serrant à droite et sans gêner ses partenaires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51032" y="5092899"/>
            <a:ext cx="11082472" cy="1666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951032" y="6606984"/>
            <a:ext cx="11082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38" y="5764528"/>
            <a:ext cx="360000" cy="396000"/>
          </a:xfrm>
          <a:prstGeom prst="rect">
            <a:avLst/>
          </a:prstGeom>
        </p:spPr>
      </p:pic>
      <p:grpSp>
        <p:nvGrpSpPr>
          <p:cNvPr id="6" name="Grouper 114"/>
          <p:cNvGrpSpPr/>
          <p:nvPr/>
        </p:nvGrpSpPr>
        <p:grpSpPr>
          <a:xfrm>
            <a:off x="9901084" y="5953032"/>
            <a:ext cx="1108204" cy="502616"/>
            <a:chOff x="9978897" y="1929866"/>
            <a:chExt cx="1108204" cy="502616"/>
          </a:xfrm>
        </p:grpSpPr>
        <p:sp>
          <p:nvSpPr>
            <p:cNvPr id="7" name="ZoneTexte 6"/>
            <p:cNvSpPr txBox="1"/>
            <p:nvPr/>
          </p:nvSpPr>
          <p:spPr>
            <a:xfrm>
              <a:off x="9978897" y="2020387"/>
              <a:ext cx="1108204" cy="297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</a:t>
              </a:r>
              <a:r>
                <a:rPr lang="fr-FR" sz="900" dirty="0" smtClean="0"/>
                <a:t>de freinage</a:t>
              </a:r>
              <a:endParaRPr lang="fr-FR" sz="900" dirty="0"/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10748472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Ellipse 8"/>
            <p:cNvSpPr/>
            <p:nvPr/>
          </p:nvSpPr>
          <p:spPr>
            <a:xfrm>
              <a:off x="10748472" y="2297663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0148264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0144185" y="2297662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951032" y="6222239"/>
            <a:ext cx="2301460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Accélération pour prendre de la </a:t>
            </a:r>
            <a:r>
              <a:rPr lang="fr-FR" sz="1000" dirty="0" smtClean="0"/>
              <a:t>vitesse</a:t>
            </a:r>
            <a:endParaRPr lang="fr-FR" sz="10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732118" y="6217298"/>
            <a:ext cx="329761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148577" y="6190537"/>
            <a:ext cx="1881156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fr-FR" sz="1000" dirty="0" smtClean="0"/>
              <a:t>Reprendre </a:t>
            </a:r>
            <a:r>
              <a:rPr lang="fr-FR" sz="1000" dirty="0"/>
              <a:t>de la </a:t>
            </a:r>
            <a:r>
              <a:rPr lang="fr-FR" sz="1000" dirty="0" smtClean="0"/>
              <a:t>vitesse</a:t>
            </a:r>
            <a:endParaRPr lang="fr-FR" sz="10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5862806" y="5962528"/>
            <a:ext cx="829100" cy="473089"/>
            <a:chOff x="6840276" y="2616411"/>
            <a:chExt cx="829100" cy="473089"/>
          </a:xfrm>
        </p:grpSpPr>
        <p:sp>
          <p:nvSpPr>
            <p:cNvPr id="16" name="Ellipse 15"/>
            <p:cNvSpPr/>
            <p:nvPr/>
          </p:nvSpPr>
          <p:spPr>
            <a:xfrm>
              <a:off x="6872854" y="2616411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872854" y="2942026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508174" y="2616411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508174" y="2942026"/>
              <a:ext cx="130274" cy="1127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40276" y="2689397"/>
              <a:ext cx="829100" cy="400103"/>
            </a:xfrm>
            <a:prstGeom prst="rect">
              <a:avLst/>
            </a:prstGeom>
            <a:noFill/>
          </p:spPr>
          <p:txBody>
            <a:bodyPr wrap="square" lIns="91433" tIns="45717" rIns="91433" bIns="45717" rtlCol="0">
              <a:spAutoFit/>
            </a:bodyPr>
            <a:lstStyle/>
            <a:p>
              <a:pPr algn="ctr"/>
              <a:r>
                <a:rPr lang="fr-FR" sz="1000" dirty="0"/>
                <a:t>Zone d’arrêt</a:t>
              </a:r>
            </a:p>
            <a:p>
              <a:pPr algn="ctr"/>
              <a:r>
                <a:rPr lang="fr-FR" sz="1000" dirty="0"/>
                <a:t>4</a:t>
              </a:r>
              <a:r>
                <a:rPr lang="fr-FR" sz="1000" dirty="0" smtClean="0"/>
                <a:t> </a:t>
              </a:r>
              <a:r>
                <a:rPr lang="fr-FR" sz="1000" dirty="0"/>
                <a:t>m</a:t>
              </a:r>
            </a:p>
          </p:txBody>
        </p:sp>
      </p:grpSp>
      <p:sp>
        <p:nvSpPr>
          <p:cNvPr id="21" name="Ellipse 20"/>
          <p:cNvSpPr/>
          <p:nvPr/>
        </p:nvSpPr>
        <p:spPr>
          <a:xfrm flipH="1">
            <a:off x="11313987" y="5793577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grpSp>
        <p:nvGrpSpPr>
          <p:cNvPr id="22" name="Grouper 233"/>
          <p:cNvGrpSpPr/>
          <p:nvPr/>
        </p:nvGrpSpPr>
        <p:grpSpPr>
          <a:xfrm>
            <a:off x="11325385" y="5281598"/>
            <a:ext cx="416676" cy="978445"/>
            <a:chOff x="11154972" y="4932478"/>
            <a:chExt cx="416676" cy="1327543"/>
          </a:xfrm>
        </p:grpSpPr>
        <p:sp>
          <p:nvSpPr>
            <p:cNvPr id="23" name="Ellipse 22"/>
            <p:cNvSpPr/>
            <p:nvPr/>
          </p:nvSpPr>
          <p:spPr>
            <a:xfrm flipH="1">
              <a:off x="11154972" y="4932478"/>
              <a:ext cx="130274" cy="11274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4" name="Demi-tour 23"/>
            <p:cNvSpPr/>
            <p:nvPr/>
          </p:nvSpPr>
          <p:spPr>
            <a:xfrm rot="5400000" flipH="1">
              <a:off x="10809593" y="5497966"/>
              <a:ext cx="1136776" cy="387334"/>
            </a:xfrm>
            <a:prstGeom prst="uturnArrow">
              <a:avLst/>
            </a:prstGeom>
            <a:solidFill>
              <a:schemeClr val="tx1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25" name="Ellipse 24"/>
          <p:cNvSpPr/>
          <p:nvPr/>
        </p:nvSpPr>
        <p:spPr>
          <a:xfrm flipH="1">
            <a:off x="11848362" y="5830227"/>
            <a:ext cx="130274" cy="112749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053296" y="6190537"/>
            <a:ext cx="48095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2233914" y="5532699"/>
            <a:ext cx="89819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r 114"/>
          <p:cNvGrpSpPr/>
          <p:nvPr/>
        </p:nvGrpSpPr>
        <p:grpSpPr>
          <a:xfrm>
            <a:off x="1028241" y="5205350"/>
            <a:ext cx="1108204" cy="502616"/>
            <a:chOff x="9978897" y="1929866"/>
            <a:chExt cx="1108204" cy="502616"/>
          </a:xfrm>
        </p:grpSpPr>
        <p:sp>
          <p:nvSpPr>
            <p:cNvPr id="29" name="ZoneTexte 28"/>
            <p:cNvSpPr txBox="1"/>
            <p:nvPr/>
          </p:nvSpPr>
          <p:spPr>
            <a:xfrm>
              <a:off x="9978897" y="1939362"/>
              <a:ext cx="1108204" cy="2975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/>
                <a:t>Zone ralentissement</a:t>
              </a:r>
            </a:p>
            <a:p>
              <a:pPr algn="ctr"/>
              <a:r>
                <a:rPr lang="fr-FR" sz="900" dirty="0"/>
                <a:t>3 m</a:t>
              </a:r>
            </a:p>
          </p:txBody>
        </p:sp>
        <p:sp>
          <p:nvSpPr>
            <p:cNvPr id="30" name="Ellipse 29"/>
            <p:cNvSpPr/>
            <p:nvPr/>
          </p:nvSpPr>
          <p:spPr>
            <a:xfrm>
              <a:off x="10748472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0748472" y="2297663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0148264" y="1929866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10144185" y="2297662"/>
              <a:ext cx="130274" cy="134819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34" name="Grouper 224"/>
          <p:cNvGrpSpPr/>
          <p:nvPr/>
        </p:nvGrpSpPr>
        <p:grpSpPr>
          <a:xfrm>
            <a:off x="258700" y="5112249"/>
            <a:ext cx="453388" cy="1037040"/>
            <a:chOff x="215798" y="4831826"/>
            <a:chExt cx="453388" cy="1037040"/>
          </a:xfrm>
        </p:grpSpPr>
        <p:sp>
          <p:nvSpPr>
            <p:cNvPr id="35" name="ZoneTexte 34"/>
            <p:cNvSpPr txBox="1"/>
            <p:nvPr/>
          </p:nvSpPr>
          <p:spPr>
            <a:xfrm rot="5400000">
              <a:off x="-48816" y="5263613"/>
              <a:ext cx="1037040" cy="1734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900" dirty="0" smtClean="0"/>
                <a:t>Zone d’attente</a:t>
              </a:r>
              <a:endParaRPr lang="fr-FR" sz="900" dirty="0"/>
            </a:p>
          </p:txBody>
        </p:sp>
        <p:sp>
          <p:nvSpPr>
            <p:cNvPr id="36" name="Ellipse 35"/>
            <p:cNvSpPr/>
            <p:nvPr/>
          </p:nvSpPr>
          <p:spPr>
            <a:xfrm rot="5400000">
              <a:off x="547675" y="5585624"/>
              <a:ext cx="130274" cy="1127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7" name="Ellipse 36"/>
            <p:cNvSpPr/>
            <p:nvPr/>
          </p:nvSpPr>
          <p:spPr>
            <a:xfrm rot="5400000">
              <a:off x="207036" y="5585624"/>
              <a:ext cx="130274" cy="1127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8" name="Ellipse 37"/>
            <p:cNvSpPr/>
            <p:nvPr/>
          </p:nvSpPr>
          <p:spPr>
            <a:xfrm rot="5400000">
              <a:off x="547675" y="4974399"/>
              <a:ext cx="130274" cy="1127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39" name="Ellipse 38"/>
            <p:cNvSpPr/>
            <p:nvPr/>
          </p:nvSpPr>
          <p:spPr>
            <a:xfrm rot="5400000">
              <a:off x="207036" y="4970320"/>
              <a:ext cx="130274" cy="112749"/>
            </a:xfrm>
            <a:prstGeom prst="ellipse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pic>
        <p:nvPicPr>
          <p:cNvPr id="40" name="Image 39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89" y="5142169"/>
            <a:ext cx="360000" cy="396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6480699" y="5611069"/>
            <a:ext cx="2301460" cy="2462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fr-FR" sz="1000" dirty="0"/>
              <a:t>Accélération pour prendre de la </a:t>
            </a:r>
            <a:r>
              <a:rPr lang="fr-FR" sz="1000" dirty="0" smtClean="0"/>
              <a:t>vitesse</a:t>
            </a:r>
            <a:endParaRPr lang="fr-FR" sz="1000" dirty="0"/>
          </a:p>
        </p:txBody>
      </p:sp>
      <p:sp>
        <p:nvSpPr>
          <p:cNvPr id="43" name="Rectangle 42"/>
          <p:cNvSpPr/>
          <p:nvPr/>
        </p:nvSpPr>
        <p:spPr>
          <a:xfrm>
            <a:off x="7862359" y="710009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/>
          <p:cNvGrpSpPr/>
          <p:nvPr/>
        </p:nvGrpSpPr>
        <p:grpSpPr>
          <a:xfrm>
            <a:off x="7870365" y="710009"/>
            <a:ext cx="144848" cy="1267838"/>
            <a:chOff x="5717894" y="2673752"/>
            <a:chExt cx="144848" cy="1267838"/>
          </a:xfrm>
        </p:grpSpPr>
        <p:sp>
          <p:nvSpPr>
            <p:cNvPr id="45" name="Ellipse 44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48" name="Ellipse 47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10116792" y="695967"/>
            <a:ext cx="144848" cy="1267838"/>
            <a:chOff x="5870294" y="2826152"/>
            <a:chExt cx="144848" cy="1267838"/>
          </a:xfrm>
        </p:grpSpPr>
        <p:sp>
          <p:nvSpPr>
            <p:cNvPr id="51" name="Ellipse 50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884939" y="2348131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7" name="Groupe 56"/>
          <p:cNvGrpSpPr/>
          <p:nvPr/>
        </p:nvGrpSpPr>
        <p:grpSpPr>
          <a:xfrm>
            <a:off x="7892945" y="2348131"/>
            <a:ext cx="144848" cy="1267838"/>
            <a:chOff x="5717894" y="2673752"/>
            <a:chExt cx="144848" cy="1267838"/>
          </a:xfrm>
        </p:grpSpPr>
        <p:sp>
          <p:nvSpPr>
            <p:cNvPr id="58" name="Ellipse 57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10139372" y="2334089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64" name="Ellipse 63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9597291" y="2353508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70" name="Ellipse 69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4" name="Ellipse 73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</p:spTree>
    <p:extLst>
      <p:ext uri="{BB962C8B-B14F-4D97-AF65-F5344CB8AC3E}">
        <p14:creationId xmlns:p14="http://schemas.microsoft.com/office/powerpoint/2010/main" val="418128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1036"/>
            <a:ext cx="10515600" cy="387228"/>
          </a:xfrm>
        </p:spPr>
        <p:txBody>
          <a:bodyPr>
            <a:normAutofit/>
          </a:bodyPr>
          <a:lstStyle/>
          <a:p>
            <a:pPr algn="ctr"/>
            <a:r>
              <a:rPr lang="fr-FR" sz="1400" b="1" dirty="0" smtClean="0"/>
              <a:t>Situation 4 :  freinage</a:t>
            </a:r>
            <a:endParaRPr lang="fr-FR" sz="1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10879" y="428264"/>
            <a:ext cx="10515600" cy="5748699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Espace délimité pour circuler avec 12 vélos</a:t>
            </a:r>
          </a:p>
          <a:p>
            <a:pPr lvl="1"/>
            <a:r>
              <a:rPr lang="fr-FR" dirty="0"/>
              <a:t>Par équipe de 2, un meneur et un suiveur</a:t>
            </a:r>
          </a:p>
          <a:p>
            <a:pPr lvl="1"/>
            <a:r>
              <a:rPr lang="fr-FR" dirty="0"/>
              <a:t>Déterminer un développement unique pour tout le groupe (la plus facile)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Au signal circuler sans arrêt à l’intérieur du périmètre</a:t>
            </a:r>
          </a:p>
          <a:p>
            <a:pPr lvl="1"/>
            <a:r>
              <a:rPr lang="fr-FR" dirty="0"/>
              <a:t>Le meneur peut s’arrêter à n’importe quel moment, le suiveur doit s’arrêter à distance de sécurité</a:t>
            </a:r>
          </a:p>
          <a:p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Alterner freinage et ralentissement</a:t>
            </a:r>
          </a:p>
          <a:p>
            <a:pPr lvl="1"/>
            <a:r>
              <a:rPr lang="fr-FR" dirty="0"/>
              <a:t>Varier le nombre d’arrêt</a:t>
            </a:r>
          </a:p>
          <a:p>
            <a:pPr lvl="1"/>
            <a:r>
              <a:rPr lang="fr-FR" dirty="0"/>
              <a:t>Diminuer le périmètre d’évolution</a:t>
            </a:r>
          </a:p>
          <a:p>
            <a:pPr lvl="1"/>
            <a:r>
              <a:rPr lang="fr-FR" dirty="0"/>
              <a:t>Par équipe de 4</a:t>
            </a:r>
          </a:p>
          <a:p>
            <a:pPr lvl="1"/>
            <a:r>
              <a:rPr lang="fr-FR" dirty="0"/>
              <a:t>Par équipe de 8</a:t>
            </a:r>
          </a:p>
          <a:p>
            <a:pPr lvl="1"/>
            <a:r>
              <a:rPr lang="fr-FR" dirty="0"/>
              <a:t>En ½ groupe</a:t>
            </a:r>
          </a:p>
          <a:p>
            <a:pPr lvl="1"/>
            <a:r>
              <a:rPr lang="fr-FR" dirty="0"/>
              <a:t>En groupe complet</a:t>
            </a:r>
          </a:p>
          <a:p>
            <a:r>
              <a:rPr lang="fr-FR" dirty="0"/>
              <a:t> </a:t>
            </a:r>
            <a:r>
              <a:rPr lang="fr-FR" u="sng" dirty="0" smtClean="0"/>
              <a:t>Evolution </a:t>
            </a:r>
            <a:r>
              <a:rPr lang="fr-FR" u="sng" dirty="0"/>
              <a:t>pratique personnelle :</a:t>
            </a:r>
            <a:endParaRPr lang="fr-FR" dirty="0"/>
          </a:p>
          <a:p>
            <a:pPr lvl="1"/>
            <a:r>
              <a:rPr lang="fr-FR" dirty="0"/>
              <a:t>Même situation, mais lors de l’arrêt on ne doit pas poser un pied-à-terre.</a:t>
            </a:r>
          </a:p>
          <a:p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797909" y="3212384"/>
            <a:ext cx="4051139" cy="1961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16" y="4676507"/>
            <a:ext cx="360000" cy="396000"/>
          </a:xfrm>
          <a:prstGeom prst="rect">
            <a:avLst/>
          </a:prstGeom>
        </p:spPr>
      </p:pic>
      <p:pic>
        <p:nvPicPr>
          <p:cNvPr id="39" name="Image 38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75" y="4676507"/>
            <a:ext cx="3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5724"/>
            <a:ext cx="10515600" cy="3988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 smtClean="0"/>
              <a:t>Situation 5 : Conduire son vélo en ligne droite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597" y="564527"/>
            <a:ext cx="11261203" cy="5612436"/>
          </a:xfrm>
        </p:spPr>
        <p:txBody>
          <a:bodyPr>
            <a:normAutofit fontScale="700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Sur une surface plane, l’éducateur matérialise à l’aide de cônes ou de lattes un entonnoir d’environ 5m de long.</a:t>
            </a:r>
          </a:p>
          <a:p>
            <a:pPr lvl="1"/>
            <a:r>
              <a:rPr lang="fr-FR" dirty="0"/>
              <a:t>L’entonnoir fait environ 40cm de large au départ et 10 cm de large à la sortie (voir schéma).</a:t>
            </a:r>
          </a:p>
          <a:p>
            <a:pPr lvl="1"/>
            <a:r>
              <a:rPr lang="fr-FR" dirty="0"/>
              <a:t>Le but du jeu est de s’engager dans l’entonnoir (partie la plus large) en roulant et d’en sortir (partie la plus étroite) sans renverser les cônes ou les lattes.</a:t>
            </a:r>
          </a:p>
          <a:p>
            <a:pPr lvl="1"/>
            <a:r>
              <a:rPr lang="fr-FR" dirty="0"/>
              <a:t>Chaque enfant effectue 2 séries de 5 passages. La 1ère série permet de se familiariser avec l’exercice.</a:t>
            </a:r>
          </a:p>
          <a:p>
            <a:pPr lvl="1"/>
            <a:r>
              <a:rPr lang="fr-FR" dirty="0"/>
              <a:t>Pour la 2ème série, l’éducateur pourra chronométrer chaque passage et mettre en place un système de pénalités de la manière suivante : latte ou cône touché ou renversé : 2’’ de pénalité ; pied à terre : 5’’ de pénalité.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Traverser l’entonnoir sans renverser les cônes ou les lattes et sans poser pied à terre.</a:t>
            </a:r>
          </a:p>
          <a:p>
            <a:pPr lvl="1"/>
            <a:r>
              <a:rPr lang="fr-FR" dirty="0"/>
              <a:t>Rouler en ligne droite sur le retour, sans gêner vos camarades qui arrivent en face.</a:t>
            </a:r>
          </a:p>
          <a:p>
            <a:r>
              <a:rPr lang="fr-FR" u="sng" dirty="0" smtClean="0"/>
              <a:t>Comportements </a:t>
            </a:r>
            <a:r>
              <a:rPr lang="fr-FR" u="sng" dirty="0"/>
              <a:t>attendus :</a:t>
            </a:r>
            <a:endParaRPr lang="fr-FR" dirty="0"/>
          </a:p>
          <a:p>
            <a:pPr lvl="1"/>
            <a:r>
              <a:rPr lang="fr-FR" dirty="0"/>
              <a:t>L’intervenant peut observer les indicateurs suivants :</a:t>
            </a:r>
          </a:p>
          <a:p>
            <a:pPr lvl="1"/>
            <a:r>
              <a:rPr lang="fr-FR" dirty="0"/>
              <a:t>La conservation de l’équilibre et du pédalage </a:t>
            </a:r>
          </a:p>
          <a:p>
            <a:pPr lvl="1"/>
            <a:r>
              <a:rPr lang="fr-FR" dirty="0"/>
              <a:t>Le nombre de cônes ou lattes touchés ou renversés</a:t>
            </a:r>
          </a:p>
          <a:p>
            <a:pPr lvl="1"/>
            <a:r>
              <a:rPr lang="fr-FR" dirty="0"/>
              <a:t>Le nombre de fois où le pied est posé à terre,</a:t>
            </a:r>
          </a:p>
          <a:p>
            <a:pPr lvl="1"/>
            <a:r>
              <a:rPr lang="fr-FR" dirty="0"/>
              <a:t>Le temps mis pour traverser l’entonnoir.</a:t>
            </a:r>
          </a:p>
          <a:p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Pour simplifier la situation, l’intervenant pourra mettre en place un entonnoir moins étroit et plus court.</a:t>
            </a:r>
          </a:p>
          <a:p>
            <a:pPr lvl="1"/>
            <a:r>
              <a:rPr lang="fr-FR" dirty="0"/>
              <a:t>Pour complexifier la situation, l’intervenant pourra : Proposer aux enfants de réaliser l’exercice en lâchant une main et rétrécir et allonger l’entonnoir.</a:t>
            </a:r>
          </a:p>
          <a:p>
            <a:pPr lvl="1"/>
            <a:r>
              <a:rPr lang="fr-FR" dirty="0"/>
              <a:t>Sous forme ludique de parcours duel en 2 manches.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965575" y="3212384"/>
            <a:ext cx="4051139" cy="1961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34" y="4676507"/>
            <a:ext cx="360000" cy="39600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9120864" y="4768770"/>
            <a:ext cx="2707511" cy="10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9120864" y="4988689"/>
            <a:ext cx="2707511" cy="83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517"/>
            <a:ext cx="10515600" cy="45667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6 : Rouler en enlevant un appui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471" y="608194"/>
            <a:ext cx="11203329" cy="5568769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/>
              <a:t>Objectif</a:t>
            </a:r>
            <a:r>
              <a:rPr lang="fr-FR" dirty="0"/>
              <a:t> : diminuer le nombre d’appuis pour réaliser d’autres tâches</a:t>
            </a:r>
          </a:p>
          <a:p>
            <a:r>
              <a:rPr lang="fr-FR" u="sng" dirty="0" smtClean="0"/>
              <a:t>Mise </a:t>
            </a:r>
            <a:r>
              <a:rPr lang="fr-FR" u="sng" dirty="0"/>
              <a:t>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Espace rectangulaire (délimité)</a:t>
            </a:r>
          </a:p>
          <a:p>
            <a:pPr lvl="1"/>
            <a:r>
              <a:rPr lang="fr-FR" dirty="0"/>
              <a:t>Fonctionnement par vague (4 à 6)</a:t>
            </a:r>
          </a:p>
          <a:p>
            <a:pPr lvl="1"/>
            <a:r>
              <a:rPr lang="fr-FR" dirty="0"/>
              <a:t>En fonction de la consigne verbale je supprime un ou plusieurs appuis</a:t>
            </a:r>
          </a:p>
          <a:p>
            <a:r>
              <a:rPr lang="fr-FR" u="sng" dirty="0" smtClean="0"/>
              <a:t>Consignes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Je ne pose pas de pied par terre dans l’espace délimité</a:t>
            </a:r>
          </a:p>
          <a:p>
            <a:pPr lvl="1"/>
            <a:r>
              <a:rPr lang="fr-FR" dirty="0"/>
              <a:t>Qu’est-ce qu’un appui ?</a:t>
            </a:r>
          </a:p>
          <a:p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Je supprime appui main gauche</a:t>
            </a:r>
          </a:p>
          <a:p>
            <a:pPr lvl="1"/>
            <a:r>
              <a:rPr lang="fr-FR" dirty="0"/>
              <a:t>Je supprime appui main droite</a:t>
            </a:r>
          </a:p>
          <a:p>
            <a:pPr lvl="1"/>
            <a:r>
              <a:rPr lang="fr-FR" dirty="0"/>
              <a:t>Au fait combien a-t-on d’appuis ?</a:t>
            </a:r>
          </a:p>
          <a:p>
            <a:pPr lvl="1"/>
            <a:r>
              <a:rPr lang="fr-FR" dirty="0"/>
              <a:t>Retour au bout de quelques passages pour déterminer les critères d’exécution (vitesse initiale, regard porté loin)</a:t>
            </a:r>
          </a:p>
          <a:p>
            <a:pPr lvl="1"/>
            <a:r>
              <a:rPr lang="fr-FR" dirty="0"/>
              <a:t>Je supprime appui pied droit</a:t>
            </a:r>
          </a:p>
          <a:p>
            <a:pPr lvl="1"/>
            <a:r>
              <a:rPr lang="fr-FR" dirty="0"/>
              <a:t>Je supprime appui fesses</a:t>
            </a:r>
          </a:p>
          <a:p>
            <a:pPr lvl="1"/>
            <a:r>
              <a:rPr lang="fr-FR" dirty="0"/>
              <a:t>Je supprime 2 appuis (main droite et pied gauche)</a:t>
            </a:r>
          </a:p>
          <a:p>
            <a:pPr lvl="1"/>
            <a:r>
              <a:rPr lang="fr-FR" dirty="0"/>
              <a:t>Demander aux enfants d’énoncer la consigne chacun à leur tour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222603" y="2457649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7230609" y="2457649"/>
            <a:ext cx="144848" cy="1267838"/>
            <a:chOff x="5717894" y="2673752"/>
            <a:chExt cx="144848" cy="1267838"/>
          </a:xfrm>
        </p:grpSpPr>
        <p:sp>
          <p:nvSpPr>
            <p:cNvPr id="9" name="Ellipse 8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055752" y="2457648"/>
            <a:ext cx="144848" cy="1267838"/>
            <a:chOff x="5870294" y="2826152"/>
            <a:chExt cx="144848" cy="1267838"/>
          </a:xfrm>
        </p:grpSpPr>
        <p:sp>
          <p:nvSpPr>
            <p:cNvPr id="15" name="Ellipse 14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</p:spTree>
    <p:extLst>
      <p:ext uri="{BB962C8B-B14F-4D97-AF65-F5344CB8AC3E}">
        <p14:creationId xmlns:p14="http://schemas.microsoft.com/office/powerpoint/2010/main" val="276226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3638"/>
            <a:ext cx="10515600" cy="50297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/>
              <a:t>Situation 7 : </a:t>
            </a:r>
            <a:r>
              <a:rPr lang="fr-FR" sz="2800" b="1" dirty="0"/>
              <a:t>Rouler en enlevant un appui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240" y="616613"/>
            <a:ext cx="11133881" cy="5560350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/>
              <a:t>Mise 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Espace rectangulaire (délimité) – carré magique</a:t>
            </a:r>
          </a:p>
          <a:p>
            <a:pPr lvl="1"/>
            <a:r>
              <a:rPr lang="fr-FR" dirty="0"/>
              <a:t>Déterminer une vitesse unique pour tout le groupe (la plus facile)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Sans s’arrêter de rouler et sans poser d’appuis à terre supprimer un ou plusieurs appuis sans toucher ses partenaires</a:t>
            </a:r>
          </a:p>
          <a:p>
            <a:pPr lvl="1"/>
            <a:r>
              <a:rPr lang="fr-FR" dirty="0"/>
              <a:t>Au 1</a:t>
            </a:r>
            <a:r>
              <a:rPr lang="fr-FR" baseline="30000" dirty="0"/>
              <a:t>er</a:t>
            </a:r>
            <a:r>
              <a:rPr lang="fr-FR" dirty="0"/>
              <a:t> signal, supprimer un ou plusieurs appuis</a:t>
            </a:r>
          </a:p>
          <a:p>
            <a:pPr lvl="1"/>
            <a:r>
              <a:rPr lang="fr-FR" dirty="0"/>
              <a:t>Au 2</a:t>
            </a:r>
            <a:r>
              <a:rPr lang="fr-FR" baseline="30000" dirty="0"/>
              <a:t>ème</a:t>
            </a:r>
            <a:r>
              <a:rPr lang="fr-FR" dirty="0"/>
              <a:t> signal, reposer les appuis</a:t>
            </a:r>
          </a:p>
          <a:p>
            <a:r>
              <a:rPr lang="fr-FR" dirty="0"/>
              <a:t> </a:t>
            </a:r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Réduire le périmètre d’évolution</a:t>
            </a:r>
          </a:p>
          <a:p>
            <a:pPr lvl="1"/>
            <a:r>
              <a:rPr lang="fr-FR" dirty="0"/>
              <a:t>Sous forme ludique </a:t>
            </a:r>
          </a:p>
          <a:p>
            <a:pPr lvl="1"/>
            <a:r>
              <a:rPr lang="fr-FR" dirty="0"/>
              <a:t>Si je pose un pied par terre je fais faire un tour de pénalité en supprimant un appui</a:t>
            </a:r>
          </a:p>
          <a:p>
            <a:r>
              <a:rPr lang="fr-FR" b="1" dirty="0" smtClean="0"/>
              <a:t>Rouler </a:t>
            </a:r>
            <a:r>
              <a:rPr lang="fr-FR" b="1" dirty="0"/>
              <a:t>à vélo en trottinette</a:t>
            </a:r>
            <a:endParaRPr lang="fr-FR" dirty="0"/>
          </a:p>
          <a:p>
            <a:pPr lvl="1"/>
            <a:r>
              <a:rPr lang="fr-FR" u="sng" dirty="0" smtClean="0"/>
              <a:t>Objectif</a:t>
            </a:r>
            <a:r>
              <a:rPr lang="fr-FR" dirty="0"/>
              <a:t> : équilibration latérale/avant et </a:t>
            </a:r>
            <a:r>
              <a:rPr lang="fr-FR" dirty="0" smtClean="0"/>
              <a:t>arrière</a:t>
            </a:r>
          </a:p>
          <a:p>
            <a:pPr lvl="1"/>
            <a:r>
              <a:rPr lang="fr-FR" u="sng" dirty="0" smtClean="0"/>
              <a:t>Mise </a:t>
            </a:r>
            <a:r>
              <a:rPr lang="fr-FR" u="sng" dirty="0"/>
              <a:t>en place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Espace rectangulaire (délimité)</a:t>
            </a:r>
          </a:p>
          <a:p>
            <a:pPr lvl="1"/>
            <a:r>
              <a:rPr lang="fr-FR" dirty="0"/>
              <a:t>Fonctionnement par vague (4 à 6) en couloir</a:t>
            </a:r>
          </a:p>
          <a:p>
            <a:pPr lvl="1"/>
            <a:r>
              <a:rPr lang="fr-FR" dirty="0"/>
              <a:t>En fonction de la consigne verbale je supprime un ou plusieurs appuis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Je place mon pied droit sur la pédale gauche et je me propulse avec le pied  gauche comme en trottinette</a:t>
            </a:r>
          </a:p>
          <a:p>
            <a:pPr lvl="1"/>
            <a:r>
              <a:rPr lang="fr-FR" dirty="0"/>
              <a:t>Faire le même exercice de l’autre côté</a:t>
            </a:r>
          </a:p>
          <a:p>
            <a:r>
              <a:rPr lang="fr-FR" u="sng" dirty="0" smtClean="0"/>
              <a:t>Variables </a:t>
            </a:r>
            <a:r>
              <a:rPr lang="fr-FR" u="sng" dirty="0"/>
              <a:t>:</a:t>
            </a:r>
            <a:endParaRPr lang="fr-FR" dirty="0"/>
          </a:p>
          <a:p>
            <a:pPr lvl="1"/>
            <a:r>
              <a:rPr lang="fr-FR" dirty="0"/>
              <a:t>Parcourir la plus longue distance après une phase de propulsion</a:t>
            </a:r>
          </a:p>
          <a:p>
            <a:pPr lvl="1"/>
            <a:r>
              <a:rPr lang="fr-FR" dirty="0"/>
              <a:t>Je place mon pied gauche sur la pédale gauche, je me propulse avec le pied droit et je monte sur mon vélo (faire l’exercice des 2 côtés)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29982" y="2054915"/>
            <a:ext cx="4051139" cy="1961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89" y="3519038"/>
            <a:ext cx="360000" cy="396000"/>
          </a:xfrm>
          <a:prstGeom prst="rect">
            <a:avLst/>
          </a:prstGeom>
        </p:spPr>
      </p:pic>
      <p:pic>
        <p:nvPicPr>
          <p:cNvPr id="6" name="Imag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48" y="3519038"/>
            <a:ext cx="3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56677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Situation 8 : Se placer en position cavalier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56677"/>
            <a:ext cx="10515600" cy="5720286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/>
              <a:t>NB</a:t>
            </a:r>
            <a:r>
              <a:rPr lang="fr-FR" dirty="0"/>
              <a:t> : compétence hors SRAV mais indispensable pour aborder les compétences suivantes.</a:t>
            </a:r>
          </a:p>
          <a:p>
            <a:r>
              <a:rPr lang="fr-FR" dirty="0"/>
              <a:t> </a:t>
            </a:r>
            <a:r>
              <a:rPr lang="fr-FR" u="sng" dirty="0" smtClean="0"/>
              <a:t>Objectif</a:t>
            </a:r>
            <a:r>
              <a:rPr lang="fr-FR" u="sng" dirty="0"/>
              <a:t> </a:t>
            </a:r>
            <a:r>
              <a:rPr lang="fr-FR" dirty="0"/>
              <a:t>: avoir une attitude, une posture pour aborder un passage technique ou un obstacle</a:t>
            </a:r>
          </a:p>
          <a:p>
            <a:r>
              <a:rPr lang="fr-FR" dirty="0"/>
              <a:t> </a:t>
            </a:r>
            <a:r>
              <a:rPr lang="fr-FR" dirty="0" smtClean="0"/>
              <a:t>Mise </a:t>
            </a:r>
            <a:r>
              <a:rPr lang="fr-FR" dirty="0"/>
              <a:t>en place :</a:t>
            </a:r>
          </a:p>
          <a:p>
            <a:pPr lvl="1"/>
            <a:r>
              <a:rPr lang="fr-FR" dirty="0"/>
              <a:t>Plusieurs couloirs parallèles sont dessinés à la craie sur le sol.</a:t>
            </a:r>
          </a:p>
          <a:p>
            <a:pPr lvl="1"/>
            <a:r>
              <a:rPr lang="fr-FR" dirty="0"/>
              <a:t>Longueur varie entre de 30m et 60m.</a:t>
            </a:r>
          </a:p>
          <a:p>
            <a:pPr lvl="1"/>
            <a:r>
              <a:rPr lang="fr-FR" dirty="0"/>
              <a:t>Un cône placé à 10m et un autre à 15m</a:t>
            </a:r>
          </a:p>
          <a:p>
            <a:r>
              <a:rPr lang="fr-FR" dirty="0"/>
              <a:t> </a:t>
            </a:r>
            <a:r>
              <a:rPr lang="fr-FR" u="sng" dirty="0" smtClean="0"/>
              <a:t>Consigne</a:t>
            </a:r>
            <a:r>
              <a:rPr lang="fr-FR" u="sng" dirty="0"/>
              <a:t> :</a:t>
            </a:r>
            <a:endParaRPr lang="fr-FR" dirty="0"/>
          </a:p>
          <a:p>
            <a:pPr lvl="1"/>
            <a:r>
              <a:rPr lang="fr-FR" dirty="0"/>
              <a:t>Je prends de la vitesse</a:t>
            </a:r>
          </a:p>
          <a:p>
            <a:pPr lvl="1"/>
            <a:r>
              <a:rPr lang="fr-FR" dirty="0"/>
              <a:t>Lorsque je passe devant le 1</a:t>
            </a:r>
            <a:r>
              <a:rPr lang="fr-FR" baseline="30000" dirty="0"/>
              <a:t>er</a:t>
            </a:r>
            <a:r>
              <a:rPr lang="fr-FR" dirty="0"/>
              <a:t> cône je me mets en position cavalier sans pédaler</a:t>
            </a:r>
          </a:p>
          <a:p>
            <a:pPr lvl="1"/>
            <a:r>
              <a:rPr lang="fr-FR" dirty="0"/>
              <a:t>Au 2</a:t>
            </a:r>
            <a:r>
              <a:rPr lang="fr-FR" baseline="30000" dirty="0"/>
              <a:t>ème</a:t>
            </a:r>
            <a:r>
              <a:rPr lang="fr-FR" dirty="0"/>
              <a:t> cône, je m’assieds et je reprends le pédalage.</a:t>
            </a:r>
          </a:p>
          <a:p>
            <a:r>
              <a:rPr lang="fr-FR" dirty="0"/>
              <a:t> </a:t>
            </a:r>
            <a:r>
              <a:rPr lang="fr-FR" u="sng" dirty="0" smtClean="0"/>
              <a:t>Comportements </a:t>
            </a:r>
            <a:r>
              <a:rPr lang="fr-FR" u="sng" dirty="0"/>
              <a:t>attendus</a:t>
            </a:r>
            <a:r>
              <a:rPr lang="fr-FR" dirty="0"/>
              <a:t> :</a:t>
            </a:r>
          </a:p>
          <a:p>
            <a:pPr lvl="1"/>
            <a:r>
              <a:rPr lang="fr-FR" dirty="0"/>
              <a:t>manivelles à l’horizontale (pour être équilibré)</a:t>
            </a:r>
          </a:p>
          <a:p>
            <a:pPr lvl="1"/>
            <a:r>
              <a:rPr lang="fr-FR" dirty="0"/>
              <a:t>debout sur les pédales avec les jambes pratiquement tendues</a:t>
            </a:r>
          </a:p>
          <a:p>
            <a:pPr lvl="1"/>
            <a:r>
              <a:rPr lang="fr-FR" dirty="0"/>
              <a:t>bras légèrement fléchis (pour amortir)</a:t>
            </a:r>
          </a:p>
          <a:p>
            <a:pPr lvl="1"/>
            <a:r>
              <a:rPr lang="fr-FR" dirty="0"/>
              <a:t>épaule au-dessus du cintre</a:t>
            </a:r>
          </a:p>
          <a:p>
            <a:pPr lvl="1"/>
            <a:r>
              <a:rPr lang="fr-FR" dirty="0"/>
              <a:t>tête en avant du cintre</a:t>
            </a:r>
          </a:p>
          <a:p>
            <a:pPr lvl="1"/>
            <a:r>
              <a:rPr lang="fr-FR" dirty="0"/>
              <a:t>talon bas</a:t>
            </a:r>
          </a:p>
          <a:p>
            <a:pPr lvl="1"/>
            <a:r>
              <a:rPr lang="fr-FR" dirty="0"/>
              <a:t>bassin décollé de la selle : déplacement corps droite et gauche et avant et arrière</a:t>
            </a:r>
          </a:p>
          <a:p>
            <a:pPr lvl="1"/>
            <a:r>
              <a:rPr lang="fr-FR" dirty="0"/>
              <a:t>regard fixé et porté loin</a:t>
            </a:r>
          </a:p>
          <a:p>
            <a:r>
              <a:rPr lang="fr-FR" dirty="0"/>
              <a:t> </a:t>
            </a:r>
            <a:r>
              <a:rPr lang="fr-FR" u="sng" dirty="0" smtClean="0"/>
              <a:t>Variables </a:t>
            </a:r>
            <a:r>
              <a:rPr lang="fr-FR" u="sng" dirty="0"/>
              <a:t>d’évolution :</a:t>
            </a:r>
            <a:endParaRPr lang="fr-FR" dirty="0"/>
          </a:p>
          <a:p>
            <a:pPr lvl="1"/>
            <a:r>
              <a:rPr lang="fr-FR" dirty="0"/>
              <a:t>Élargir les couloirs ou les ouvrir en sortie.</a:t>
            </a:r>
          </a:p>
          <a:p>
            <a:pPr lvl="1"/>
            <a:r>
              <a:rPr lang="fr-FR" dirty="0"/>
              <a:t>Placer le 2</a:t>
            </a:r>
            <a:r>
              <a:rPr lang="fr-FR" baseline="30000" dirty="0"/>
              <a:t>ème</a:t>
            </a:r>
            <a:r>
              <a:rPr lang="fr-FR" dirty="0"/>
              <a:t> plot à la sortie d’un virage à 90°.</a:t>
            </a:r>
          </a:p>
          <a:p>
            <a:pPr lvl="1"/>
            <a:r>
              <a:rPr lang="fr-FR" dirty="0"/>
              <a:t>Varier la nature du terrain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884938" y="1173623"/>
            <a:ext cx="4051139" cy="12732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7892944" y="1173623"/>
            <a:ext cx="144848" cy="1267838"/>
            <a:chOff x="5717894" y="2673752"/>
            <a:chExt cx="144848" cy="1267838"/>
          </a:xfrm>
        </p:grpSpPr>
        <p:sp>
          <p:nvSpPr>
            <p:cNvPr id="6" name="Ellipse 5"/>
            <p:cNvSpPr/>
            <p:nvPr/>
          </p:nvSpPr>
          <p:spPr>
            <a:xfrm>
              <a:off x="5717894" y="3828841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7" name="Ellipse 6"/>
            <p:cNvSpPr/>
            <p:nvPr/>
          </p:nvSpPr>
          <p:spPr>
            <a:xfrm>
              <a:off x="5717894" y="3540068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8" name="Ellipse 7"/>
            <p:cNvSpPr/>
            <p:nvPr/>
          </p:nvSpPr>
          <p:spPr>
            <a:xfrm>
              <a:off x="5717894" y="3251296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Ellipse 8"/>
            <p:cNvSpPr/>
            <p:nvPr/>
          </p:nvSpPr>
          <p:spPr>
            <a:xfrm>
              <a:off x="5732468" y="2962524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732468" y="2673752"/>
              <a:ext cx="130274" cy="1127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590783" y="1159581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12" name="Ellipse 11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9597290" y="1179000"/>
            <a:ext cx="144848" cy="1267838"/>
            <a:chOff x="5870294" y="2826152"/>
            <a:chExt cx="144848" cy="1267838"/>
          </a:xfrm>
          <a:solidFill>
            <a:srgbClr val="FF0000"/>
          </a:solidFill>
        </p:grpSpPr>
        <p:sp>
          <p:nvSpPr>
            <p:cNvPr id="18" name="Ellipse 17"/>
            <p:cNvSpPr/>
            <p:nvPr/>
          </p:nvSpPr>
          <p:spPr>
            <a:xfrm>
              <a:off x="5870294" y="3981241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870294" y="3692468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870294" y="3403696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884868" y="3114924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884868" y="2826152"/>
              <a:ext cx="130274" cy="112749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3" tIns="45717" rIns="91433" bIns="45717" rtlCol="0" anchor="ctr"/>
            <a:lstStyle/>
            <a:p>
              <a:pPr algn="ctr"/>
              <a:endParaRPr lang="fr-FR" sz="1000"/>
            </a:p>
          </p:txBody>
        </p:sp>
      </p:grpSp>
      <p:pic>
        <p:nvPicPr>
          <p:cNvPr id="23" name="Image 2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92" y="2039939"/>
            <a:ext cx="36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4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663</Words>
  <Application>Microsoft Macintosh PowerPoint</Application>
  <PresentationFormat>Grand écran</PresentationFormat>
  <Paragraphs>371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Thème Office</vt:lpstr>
      <vt:lpstr>Régler son vélo et nommer les éléments de celui-ci</vt:lpstr>
      <vt:lpstr>Situation 1 : Monter et descendre de son vélo à l’arrêt, démarrer un pied au sol</vt:lpstr>
      <vt:lpstr>Situation 2 : Ralentir, freiner et s’arrêter  (Zone d’évolution minimum 30 m)</vt:lpstr>
      <vt:lpstr>Situation 3 : Freiner et ralentir</vt:lpstr>
      <vt:lpstr>Situation 4 :  freinage</vt:lpstr>
      <vt:lpstr>Situation 5 : Conduire son vélo en ligne droite</vt:lpstr>
      <vt:lpstr>Situation 6 : Rouler en enlevant un appui</vt:lpstr>
      <vt:lpstr>Situation 7 : Rouler en enlevant un appui </vt:lpstr>
      <vt:lpstr>Situation 8 : Se placer en position cavalier</vt:lpstr>
      <vt:lpstr>Situation 9 : rouler dans un couloir étroit (30 cm) en position cavalier</vt:lpstr>
      <vt:lpstr>Situation 10 : Prendre des information tout en roulant</vt:lpstr>
      <vt:lpstr>Situation 11 : Changer ses vitesses et effectuer un virage à 90°</vt:lpstr>
      <vt:lpstr>Situation 12 :  conduire son vélo sur un parcours avec un slalom simple</vt:lpstr>
      <vt:lpstr>Situation 13 : Franchir un obstacle</vt:lpstr>
      <vt:lpstr>Protocole SRAV Agrément Vélo (40m*20m)</vt:lpstr>
      <vt:lpstr>Parcours par 1,2, 3 ou 4 (40m*20m)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Protocole SRAV Agrément Vélo</dc:title>
  <dc:creator>Utilisateur de Microsoft Office</dc:creator>
  <cp:lastModifiedBy>Utilisateur de Microsoft Office</cp:lastModifiedBy>
  <cp:revision>50</cp:revision>
  <cp:lastPrinted>2022-03-15T18:45:35Z</cp:lastPrinted>
  <dcterms:created xsi:type="dcterms:W3CDTF">2021-09-03T16:00:50Z</dcterms:created>
  <dcterms:modified xsi:type="dcterms:W3CDTF">2022-03-15T18:50:34Z</dcterms:modified>
</cp:coreProperties>
</file>